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61" r:id="rId4"/>
    <p:sldId id="259" r:id="rId5"/>
    <p:sldId id="262" r:id="rId6"/>
    <p:sldId id="263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AA70-649E-486B-816D-522A94E8356F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73203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565-292F-40FB-A34A-EB068FDF3741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76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F8EE-1DA4-41F1-9C20-B36F92C62B80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95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D5B3-C0FC-4476-860C-88688E7BB17E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4897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132-3A1E-4E36-977C-223CF6C3A2D7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015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4A715-30E5-4C94-A4BD-98E798140329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4166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76F0-76F9-4FC6-987C-162835145571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616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9B81-B50A-4AB3-A58A-A04B440C0E3B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35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6B26-B8C7-4DE6-9A0C-BAB733FA6810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68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847E-6EE9-49F7-B44B-594B3A2FE9CB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3798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8428-53DE-4578-9E0D-EF4EEEF1D4C8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7894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C5AD47-0E25-4B48-BD77-91539467E0D9}" type="datetime1">
              <a:rPr lang="ru-RU" smtClean="0">
                <a:solidFill>
                  <a:srgbClr val="696464"/>
                </a:solidFill>
              </a:rPr>
              <a:pPr/>
              <a:t>23.03.2018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696464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04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67608" y="4077072"/>
            <a:ext cx="6912768" cy="1368152"/>
          </a:xfr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ПМ 02 Лечебная деятельность</a:t>
            </a:r>
            <a:br>
              <a:rPr lang="ru-RU" sz="20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МДК 02.03 Оказание </a:t>
            </a:r>
            <a:r>
              <a:rPr lang="ru-RU" sz="20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акушерско</a:t>
            </a:r>
            <a:r>
              <a:rPr lang="ru-RU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 – гинекологической помощи</a:t>
            </a:r>
            <a:br>
              <a:rPr lang="ru-RU" sz="2000" b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Специальность 31.02.01 Лечебное дело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7528" y="1340769"/>
            <a:ext cx="8568952" cy="1938101"/>
          </a:xfrm>
        </p:spPr>
        <p:txBody>
          <a:bodyPr>
            <a:norm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2800" b="1" dirty="0">
                <a:ln w="317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Тема4: Методы исследования в акушерстве. Диагностика беременности. Диспансеризация беременных женщин.</a:t>
            </a:r>
            <a:endParaRPr lang="ru-RU" sz="2800" b="1" dirty="0">
              <a:ln w="317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63552" y="171540"/>
            <a:ext cx="6912768" cy="52115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</a:endParaRPr>
          </a:p>
          <a:p>
            <a:pPr algn="ctr"/>
            <a:r>
              <a:rPr lang="ru-RU" sz="1400" b="1" dirty="0">
                <a:solidFill>
                  <a:prstClr val="black"/>
                </a:solidFill>
              </a:rPr>
              <a:t>ГБПОУ НО НМК</a:t>
            </a:r>
          </a:p>
          <a:p>
            <a:pPr algn="ctr"/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92144" y="5661248"/>
            <a:ext cx="2958615" cy="864096"/>
          </a:xfrm>
          <a:prstGeom prst="round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>
                <a:solidFill>
                  <a:srgbClr val="FFFF00"/>
                </a:solidFill>
                <a:latin typeface="Arial Black" panose="020B0A04020102020204" pitchFamily="34" charset="0"/>
              </a:rPr>
              <a:t>Преподаватель Александрина Е.А.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2344" y="82827"/>
            <a:ext cx="1224137" cy="140807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88399" y="3098459"/>
            <a:ext cx="638792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Закрепление нового материала 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9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16919" y="188913"/>
            <a:ext cx="8229600" cy="1079500"/>
          </a:xfrm>
        </p:spPr>
        <p:txBody>
          <a:bodyPr/>
          <a:lstStyle/>
          <a:p>
            <a:pPr algn="ctr"/>
            <a:r>
              <a:rPr lang="ru-RU" altLang="ru-RU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Вопрос № 6</a:t>
            </a:r>
            <a:endParaRPr lang="ru-RU" altLang="ru-RU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774826" y="1196975"/>
            <a:ext cx="5424464" cy="316865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</a:pPr>
            <a:r>
              <a:rPr lang="ru-RU" altLang="ru-RU" sz="2800" b="1" dirty="0">
                <a:solidFill>
                  <a:schemeClr val="accent4">
                    <a:lumMod val="25000"/>
                  </a:schemeClr>
                </a:solidFill>
                <a:effectLst/>
                <a:latin typeface="Cambria" panose="02040503050406030204" pitchFamily="18" charset="0"/>
              </a:rPr>
              <a:t>Назовите инструментальный метод исследования в акушерстве, представленный на иллюстрации</a:t>
            </a:r>
            <a:r>
              <a:rPr lang="ru-RU" altLang="ru-RU" sz="2800" b="1" dirty="0" smtClean="0">
                <a:solidFill>
                  <a:schemeClr val="accent4">
                    <a:lumMod val="25000"/>
                  </a:schemeClr>
                </a:solidFill>
                <a:effectLst/>
                <a:latin typeface="Cambria" panose="02040503050406030204" pitchFamily="18" charset="0"/>
              </a:rPr>
              <a:t>.</a:t>
            </a:r>
            <a:endParaRPr lang="ru-RU" altLang="ru-RU" sz="2800" b="1" dirty="0">
              <a:solidFill>
                <a:schemeClr val="accent4">
                  <a:lumMod val="25000"/>
                </a:schemeClr>
              </a:solidFill>
              <a:effectLst/>
              <a:latin typeface="Cambria" panose="02040503050406030204" pitchFamily="18" charset="0"/>
            </a:endParaRPr>
          </a:p>
        </p:txBody>
      </p:sp>
      <p:pic>
        <p:nvPicPr>
          <p:cNvPr id="6151" name="Рисунок 4" descr="pregnancy-ultrasound-17-week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9625" y="1627982"/>
            <a:ext cx="3894138" cy="3744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0" name="Рисунок 5" descr="1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44" y="3590590"/>
            <a:ext cx="33845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894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960438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>
                <a:solidFill>
                  <a:srgbClr val="C00000"/>
                </a:solidFill>
                <a:latin typeface="+mn-lt"/>
              </a:rPr>
              <a:t>Модельный  ответ  </a:t>
            </a:r>
            <a:r>
              <a:rPr lang="ru-RU" altLang="ru-RU" sz="3200" b="1" dirty="0">
                <a:solidFill>
                  <a:srgbClr val="C00000"/>
                </a:solidFill>
                <a:latin typeface="+mn-lt"/>
              </a:rPr>
              <a:t>№ 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sz="3600" b="1" dirty="0" err="1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Фетоскопия</a:t>
            </a:r>
            <a:r>
              <a:rPr lang="ru-RU" altLang="ru-RU" sz="36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 — непосредственный осмотр плода — используется для выявле­ния врожденной и наследственной патологии. Метод позволяет осмотреть части плода через тонкий эндоскоп, введенный в амниотическую полость. </a:t>
            </a:r>
            <a:r>
              <a:rPr lang="ru-RU" altLang="ru-RU" sz="3600" b="1" dirty="0" err="1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Фетоскопия</a:t>
            </a:r>
            <a:r>
              <a:rPr lang="ru-RU" altLang="ru-RU" sz="36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  осуществляется как конечный этап генетического обследования при подозрении на врожденную аномалию плода</a:t>
            </a:r>
            <a:r>
              <a:rPr lang="ru-RU" altLang="ru-RU" sz="3600" b="1" i="1" dirty="0" smtClean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.</a:t>
            </a:r>
            <a:endParaRPr lang="ru-RU" altLang="ru-RU" sz="3600" b="1" i="1" dirty="0">
              <a:solidFill>
                <a:schemeClr val="accent4">
                  <a:lumMod val="10000"/>
                </a:schemeClr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107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1"/>
                </a:solidFill>
                <a:latin typeface="+mn-lt"/>
              </a:rPr>
              <a:t>Вопросы  №7, №8</a:t>
            </a:r>
            <a:endParaRPr lang="ru-RU" altLang="ru-RU" sz="36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578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09600" y="1275008"/>
            <a:ext cx="5384800" cy="4820992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400" b="1" dirty="0" smtClean="0">
                <a:solidFill>
                  <a:schemeClr val="accent4">
                    <a:lumMod val="25000"/>
                  </a:schemeClr>
                </a:solidFill>
                <a:effectLst/>
                <a:latin typeface="Cambria" panose="02040503050406030204" pitchFamily="18" charset="0"/>
              </a:rPr>
              <a:t>7. Перечислите </a:t>
            </a:r>
            <a:r>
              <a:rPr lang="ru-RU" altLang="ru-RU" sz="2400" b="1" dirty="0">
                <a:solidFill>
                  <a:schemeClr val="accent4">
                    <a:lumMod val="25000"/>
                  </a:schemeClr>
                </a:solidFill>
                <a:effectLst/>
                <a:latin typeface="Cambria" panose="02040503050406030204" pitchFamily="18" charset="0"/>
              </a:rPr>
              <a:t>какие приемы применяют при наружном акушерском исследовании. </a:t>
            </a:r>
          </a:p>
          <a:p>
            <a:pPr marL="0" indent="0">
              <a:buNone/>
            </a:pPr>
            <a:r>
              <a:rPr lang="ru-RU" altLang="ru-RU" sz="2400" b="1" dirty="0" smtClean="0">
                <a:solidFill>
                  <a:schemeClr val="accent4">
                    <a:lumMod val="25000"/>
                  </a:schemeClr>
                </a:solidFill>
                <a:effectLst/>
                <a:latin typeface="Cambria" panose="02040503050406030204" pitchFamily="18" charset="0"/>
              </a:rPr>
              <a:t>8. Назовите</a:t>
            </a:r>
            <a:r>
              <a:rPr lang="ru-RU" altLang="ru-RU" sz="2400" b="1" dirty="0">
                <a:solidFill>
                  <a:schemeClr val="accent4">
                    <a:lumMod val="25000"/>
                  </a:schemeClr>
                </a:solidFill>
                <a:effectLst/>
                <a:latin typeface="Cambria" panose="02040503050406030204" pitchFamily="18" charset="0"/>
              </a:rPr>
              <a:t>, что определяют первым приемом наружного акушерского исследования?</a:t>
            </a:r>
          </a:p>
        </p:txBody>
      </p:sp>
      <p:pic>
        <p:nvPicPr>
          <p:cNvPr id="75784" name="Рисунок 14" descr="картинка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6363" y="1773239"/>
            <a:ext cx="1655762" cy="2016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5783" name="Рисунок 18" descr="картинка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3789363"/>
            <a:ext cx="2286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5" name="Рисунок 15" descr="картинка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6" y="1773239"/>
            <a:ext cx="165576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6" name="Рисунок 16" descr="картинка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3" y="3789363"/>
            <a:ext cx="172720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7" name="Рисунок 17" descr="картинка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4" y="3789363"/>
            <a:ext cx="158432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950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200" b="1" dirty="0" smtClean="0">
                <a:solidFill>
                  <a:srgbClr val="FF0000"/>
                </a:solidFill>
                <a:latin typeface="+mn-lt"/>
              </a:rPr>
              <a:t>Модельные  ответы № 7,8</a:t>
            </a:r>
            <a:endParaRPr lang="ru-RU" alt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sz="36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7. Наружное </a:t>
            </a:r>
            <a:r>
              <a:rPr lang="ru-RU" altLang="ru-RU" sz="36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акушерское исследование производится путем осмотра, измерения, пальпации и аускультации.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36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8. Первый </a:t>
            </a:r>
            <a:r>
              <a:rPr lang="ru-RU" altLang="ru-RU" sz="36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прием наружного акушерского исследования применяют для определения высоты стояния дна матки и его формы. Для этого акушер ладонные поверхности обеих рук располагает на матке таким образом, чтобы они охватывали все дно.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altLang="ru-RU" sz="1800" b="1" dirty="0">
                <a:latin typeface="Times New Roman" panose="02020603050405020304" pitchFamily="18" charset="0"/>
              </a:rPr>
              <a:t>            </a:t>
            </a:r>
          </a:p>
          <a:p>
            <a:pPr marL="609600" indent="-609600">
              <a:lnSpc>
                <a:spcPct val="80000"/>
              </a:lnSpc>
              <a:buNone/>
            </a:pPr>
            <a:endParaRPr lang="ru-RU" altLang="ru-RU" sz="18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05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31821"/>
            <a:ext cx="8229600" cy="531770"/>
          </a:xfrm>
        </p:spPr>
        <p:txBody>
          <a:bodyPr>
            <a:noAutofit/>
          </a:bodyPr>
          <a:lstStyle/>
          <a:p>
            <a:pPr algn="ctr"/>
            <a:r>
              <a:rPr lang="ru-RU" alt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Вопросы  № 9,№10</a:t>
            </a:r>
            <a:endParaRPr lang="ru-RU" altLang="ru-RU" sz="32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9114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73487" y="1052514"/>
            <a:ext cx="6298777" cy="4305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3200" b="1" dirty="0" smtClean="0">
                <a:solidFill>
                  <a:schemeClr val="tx2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9.Назовите </a:t>
            </a:r>
            <a:r>
              <a:rPr lang="ru-RU" altLang="ru-RU" sz="3200" b="1" dirty="0">
                <a:solidFill>
                  <a:schemeClr val="tx2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нормативные параметры сердцебиения плода.</a:t>
            </a:r>
          </a:p>
          <a:p>
            <a:pPr marL="0" indent="0">
              <a:buNone/>
            </a:pPr>
            <a:r>
              <a:rPr lang="ru-RU" altLang="ru-RU" sz="3200" b="1" dirty="0" smtClean="0">
                <a:solidFill>
                  <a:schemeClr val="tx2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10.Поясните</a:t>
            </a:r>
            <a:r>
              <a:rPr lang="ru-RU" altLang="ru-RU" sz="3200" b="1" dirty="0">
                <a:solidFill>
                  <a:schemeClr val="tx2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, в каких отделах лучше всего прослушивается сердцебиение плода. </a:t>
            </a:r>
          </a:p>
        </p:txBody>
      </p:sp>
      <p:pic>
        <p:nvPicPr>
          <p:cNvPr id="91144" name="Рисунок 29" descr="а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924" b="25423"/>
          <a:stretch>
            <a:fillRect/>
          </a:stretch>
        </p:blipFill>
        <p:spPr>
          <a:xfrm>
            <a:off x="6672264" y="1196975"/>
            <a:ext cx="3095625" cy="3671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251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400" b="1" dirty="0" smtClean="0">
                <a:solidFill>
                  <a:srgbClr val="C00000"/>
                </a:solidFill>
                <a:latin typeface="+mn-lt"/>
              </a:rPr>
              <a:t>Модельные ответы №</a:t>
            </a:r>
            <a:r>
              <a:rPr lang="ru-RU" altLang="ru-RU" sz="4400" b="1" dirty="0">
                <a:solidFill>
                  <a:srgbClr val="C00000"/>
                </a:solidFill>
                <a:latin typeface="+mn-lt"/>
              </a:rPr>
              <a:t>9</a:t>
            </a:r>
            <a:r>
              <a:rPr lang="ru-RU" altLang="ru-RU" sz="4400" b="1" dirty="0" smtClean="0">
                <a:solidFill>
                  <a:srgbClr val="C00000"/>
                </a:solidFill>
                <a:latin typeface="+mn-lt"/>
              </a:rPr>
              <a:t>,№10</a:t>
            </a:r>
            <a:endParaRPr lang="ru-RU" altLang="ru-RU" sz="4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19200" y="1447800"/>
            <a:ext cx="10363200" cy="5017394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sz="36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9.Сердцебиение </a:t>
            </a:r>
            <a:r>
              <a:rPr lang="ru-RU" altLang="ru-RU" sz="36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плода имеет три основных </a:t>
            </a:r>
            <a:r>
              <a:rPr lang="ru-RU" altLang="ru-RU" sz="3600" b="1" dirty="0" err="1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аускультативных</a:t>
            </a:r>
            <a:r>
              <a:rPr lang="ru-RU" altLang="ru-RU" sz="36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 характеристики: частоту, ритм и ясность. Частота ударов в норме колеблется от 120 до 160 в 1 минуту. Сердцебиение должно быть ритмичным и ясным.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36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10.При </a:t>
            </a:r>
            <a:r>
              <a:rPr lang="ru-RU" altLang="ru-RU" sz="36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головных </a:t>
            </a:r>
            <a:r>
              <a:rPr lang="ru-RU" altLang="ru-RU" sz="3600" b="1" dirty="0" err="1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предлежаниях</a:t>
            </a:r>
            <a:r>
              <a:rPr lang="ru-RU" altLang="ru-RU" sz="36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 сердцебиение плода лучше всего прослушивается ниже пупка, при тазовых </a:t>
            </a:r>
            <a:r>
              <a:rPr lang="ru-RU" altLang="ru-RU" sz="3600" b="1" dirty="0" err="1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предлежаниях</a:t>
            </a:r>
            <a:r>
              <a:rPr lang="ru-RU" altLang="ru-RU" sz="36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 – выше пупка слева или справа в зависимости от позиции плода.</a:t>
            </a:r>
          </a:p>
        </p:txBody>
      </p:sp>
    </p:spTree>
    <p:extLst>
      <p:ext uri="{BB962C8B-B14F-4D97-AF65-F5344CB8AC3E}">
        <p14:creationId xmlns:p14="http://schemas.microsoft.com/office/powerpoint/2010/main" val="268965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04814"/>
            <a:ext cx="8229600" cy="638375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>
                <a:solidFill>
                  <a:srgbClr val="C00000"/>
                </a:solidFill>
              </a:rPr>
              <a:t>Вопрос №1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99816" y="1380075"/>
            <a:ext cx="4256088" cy="5256212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r>
              <a:rPr lang="ru-RU" altLang="ru-RU" b="1" dirty="0">
                <a:latin typeface="Times New Roman" panose="02020603050405020304" pitchFamily="18" charset="0"/>
              </a:rPr>
              <a:t>Назовите инструментальный метод </a:t>
            </a:r>
            <a:r>
              <a:rPr lang="ru-RU" altLang="ru-RU" b="1" dirty="0" smtClean="0">
                <a:latin typeface="Times New Roman" panose="02020603050405020304" pitchFamily="18" charset="0"/>
              </a:rPr>
              <a:t>исследования, </a:t>
            </a:r>
            <a:r>
              <a:rPr lang="ru-RU" altLang="ru-RU" b="1" dirty="0">
                <a:latin typeface="Times New Roman" panose="02020603050405020304" pitchFamily="18" charset="0"/>
              </a:rPr>
              <a:t>применяемый в акушерстве, представленный на </a:t>
            </a:r>
            <a:r>
              <a:rPr lang="ru-RU" altLang="ru-RU" b="1" dirty="0" smtClean="0">
                <a:latin typeface="Times New Roman" panose="02020603050405020304" pitchFamily="18" charset="0"/>
              </a:rPr>
              <a:t>иллюстрации</a:t>
            </a:r>
            <a:endParaRPr lang="ru-RU" altLang="ru-RU" b="1" dirty="0">
              <a:latin typeface="Times New Roman" panose="02020603050405020304" pitchFamily="18" charset="0"/>
            </a:endParaRPr>
          </a:p>
        </p:txBody>
      </p:sp>
      <p:pic>
        <p:nvPicPr>
          <p:cNvPr id="4103" name="Рисунок 4" descr="pregnancy-ultrasound-17-week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00825" y="1484314"/>
            <a:ext cx="3678238" cy="3152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2" name="Рисунок 3" descr="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3789364"/>
            <a:ext cx="312420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28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Модельный ответ № 1</a:t>
            </a:r>
            <a:endParaRPr lang="ru-RU" altLang="ru-RU" sz="2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sz="3200" b="1" dirty="0"/>
              <a:t>Ультразвуковое </a:t>
            </a:r>
            <a:r>
              <a:rPr lang="ru-RU" altLang="ru-RU" sz="3200" b="1" dirty="0" smtClean="0"/>
              <a:t>исследование (УЗИ) </a:t>
            </a:r>
            <a:r>
              <a:rPr lang="ru-RU" altLang="ru-RU" sz="3200" b="1" dirty="0"/>
              <a:t>является </a:t>
            </a:r>
            <a:r>
              <a:rPr lang="ru-RU" altLang="ru-RU" sz="3200" b="1" dirty="0" err="1"/>
              <a:t>неинвазивным</a:t>
            </a:r>
            <a:r>
              <a:rPr lang="ru-RU" altLang="ru-RU" sz="3200" b="1" dirty="0"/>
              <a:t>, высокоинформативным, безвредным методом исследования и позволяет установить беременность, наблюдать за развитием эмбриона с самых ранних этапов его развития </a:t>
            </a:r>
            <a:br>
              <a:rPr lang="ru-RU" altLang="ru-RU" sz="3200" b="1" dirty="0"/>
            </a:br>
            <a:r>
              <a:rPr lang="ru-RU" altLang="ru-RU" sz="3200" b="1" dirty="0"/>
              <a:t>  и проводить динамическое наблюдение за состоянием плода. Метод не требует специальной подготовки беременной.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endParaRPr lang="ru-RU" altLang="ru-RU" sz="3200" b="1" dirty="0"/>
          </a:p>
          <a:p>
            <a:pPr marL="609600" indent="-609600">
              <a:lnSpc>
                <a:spcPct val="80000"/>
              </a:lnSpc>
              <a:buNone/>
            </a:pPr>
            <a:endParaRPr lang="ru-RU" altLang="ru-RU" sz="1000" b="1" dirty="0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ru-RU" altLang="ru-RU" sz="1600" dirty="0"/>
              <a:t> </a:t>
            </a:r>
          </a:p>
          <a:p>
            <a:pPr marL="609600" indent="-609600">
              <a:lnSpc>
                <a:spcPct val="80000"/>
              </a:lnSpc>
            </a:pPr>
            <a:endParaRPr lang="ru-RU" altLang="ru-RU" sz="1600" dirty="0"/>
          </a:p>
        </p:txBody>
      </p:sp>
    </p:spTree>
    <p:extLst>
      <p:ext uri="{BB962C8B-B14F-4D97-AF65-F5344CB8AC3E}">
        <p14:creationId xmlns:p14="http://schemas.microsoft.com/office/powerpoint/2010/main" val="312912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04814"/>
            <a:ext cx="8229600" cy="792163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>
                <a:solidFill>
                  <a:srgbClr val="C00000"/>
                </a:solidFill>
              </a:rPr>
              <a:t>Вопрос № </a:t>
            </a:r>
            <a:r>
              <a:rPr lang="ru-RU" altLang="ru-RU" sz="3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69701" y="1341438"/>
            <a:ext cx="5361212" cy="5256212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r>
              <a:rPr lang="ru-RU" altLang="ru-RU" sz="2800" b="1" dirty="0" smtClean="0">
                <a:latin typeface="Times New Roman" panose="02020603050405020304" pitchFamily="18" charset="0"/>
              </a:rPr>
              <a:t>Назовите диагностическую </a:t>
            </a:r>
            <a:r>
              <a:rPr lang="ru-RU" altLang="ru-RU" sz="2800" b="1" dirty="0">
                <a:latin typeface="Times New Roman" panose="02020603050405020304" pitchFamily="18" charset="0"/>
              </a:rPr>
              <a:t>ценность данного </a:t>
            </a:r>
            <a:r>
              <a:rPr lang="ru-RU" altLang="ru-RU" sz="2800" b="1" dirty="0" smtClean="0">
                <a:latin typeface="Times New Roman" panose="02020603050405020304" pitchFamily="18" charset="0"/>
              </a:rPr>
              <a:t>метода</a:t>
            </a:r>
            <a:endParaRPr lang="ru-RU" altLang="ru-RU" sz="2800" b="1" dirty="0">
              <a:latin typeface="Times New Roman" panose="02020603050405020304" pitchFamily="18" charset="0"/>
            </a:endParaRPr>
          </a:p>
        </p:txBody>
      </p:sp>
      <p:pic>
        <p:nvPicPr>
          <p:cNvPr id="4103" name="Рисунок 4" descr="pregnancy-ultrasound-17-week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00825" y="1484314"/>
            <a:ext cx="3678238" cy="3152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2" name="Рисунок 3" descr="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3789364"/>
            <a:ext cx="312420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494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 smtClean="0">
                <a:solidFill>
                  <a:srgbClr val="C00000"/>
                </a:solidFill>
                <a:latin typeface="+mn-lt"/>
              </a:rPr>
              <a:t>Модельный  ответ  </a:t>
            </a:r>
            <a:r>
              <a:rPr lang="ru-RU" altLang="ru-RU" sz="3600" b="1" dirty="0">
                <a:solidFill>
                  <a:srgbClr val="C00000"/>
                </a:solidFill>
                <a:latin typeface="+mn-lt"/>
              </a:rPr>
              <a:t>№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19200" y="1417638"/>
            <a:ext cx="10363200" cy="519459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endParaRPr lang="ru-RU" altLang="ru-RU" sz="1400" b="1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3200" b="1" dirty="0" smtClean="0"/>
              <a:t>При проведении ультразвукового исследования проводится:</a:t>
            </a:r>
          </a:p>
          <a:p>
            <a:pPr marL="609600" indent="-609600">
              <a:lnSpc>
                <a:spcPct val="80000"/>
              </a:lnSpc>
            </a:pPr>
            <a:endParaRPr lang="ru-RU" altLang="ru-RU" sz="3200" b="1" dirty="0" smtClean="0"/>
          </a:p>
          <a:p>
            <a:pPr marL="609600" indent="-609600">
              <a:lnSpc>
                <a:spcPct val="80000"/>
              </a:lnSpc>
            </a:pPr>
            <a:r>
              <a:rPr lang="ru-RU" altLang="ru-RU" sz="3200" b="1" dirty="0" smtClean="0"/>
              <a:t>осуществление </a:t>
            </a:r>
            <a:r>
              <a:rPr lang="ru-RU" altLang="ru-RU" sz="3200" b="1" dirty="0" err="1" smtClean="0"/>
              <a:t>фетометрии</a:t>
            </a:r>
            <a:r>
              <a:rPr lang="ru-RU" altLang="ru-RU" sz="3200" b="1" dirty="0" smtClean="0"/>
              <a:t>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3200" b="1" dirty="0" smtClean="0"/>
              <a:t>определение локализации, размеров и структуры плаценты;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3200" b="1" dirty="0" smtClean="0"/>
              <a:t>исследование количества околоплодных вод;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3200" b="1" dirty="0" smtClean="0"/>
              <a:t>определение зрелости плода;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3200" b="1" dirty="0" smtClean="0"/>
              <a:t>оценивание биофизического профиля плода;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3200" b="1" dirty="0" smtClean="0"/>
              <a:t>диагностика многоплодной беременности;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3200" b="1" dirty="0" smtClean="0"/>
              <a:t>диагностика пороков развития плода и др.</a:t>
            </a:r>
          </a:p>
          <a:p>
            <a:pPr marL="609600" indent="-609600">
              <a:lnSpc>
                <a:spcPct val="80000"/>
              </a:lnSpc>
              <a:buNone/>
            </a:pPr>
            <a:endParaRPr lang="ru-RU" altLang="ru-RU" sz="3200" b="1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ru-RU" altLang="ru-RU" sz="2800" b="1" dirty="0" smtClean="0"/>
              <a:t> </a:t>
            </a:r>
          </a:p>
          <a:p>
            <a:pPr marL="609600" indent="-609600">
              <a:lnSpc>
                <a:spcPct val="80000"/>
              </a:lnSpc>
            </a:pPr>
            <a:endParaRPr lang="ru-RU" altLang="ru-RU" sz="1600" dirty="0"/>
          </a:p>
        </p:txBody>
      </p:sp>
    </p:spTree>
    <p:extLst>
      <p:ext uri="{BB962C8B-B14F-4D97-AF65-F5344CB8AC3E}">
        <p14:creationId xmlns:p14="http://schemas.microsoft.com/office/powerpoint/2010/main" val="245671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14" y="404813"/>
            <a:ext cx="3953814" cy="1371600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b="1" dirty="0">
                <a:solidFill>
                  <a:srgbClr val="C00000"/>
                </a:solidFill>
                <a:latin typeface="+mn-lt"/>
              </a:rPr>
              <a:t>Вопрос </a:t>
            </a:r>
            <a:r>
              <a:rPr lang="ru-RU" altLang="ru-RU" sz="3600" b="1" dirty="0" smtClean="0">
                <a:solidFill>
                  <a:srgbClr val="C00000"/>
                </a:solidFill>
                <a:latin typeface="+mn-lt"/>
              </a:rPr>
              <a:t>№3</a:t>
            </a:r>
            <a:endParaRPr lang="ru-RU" altLang="ru-RU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81200"/>
            <a:ext cx="4928315" cy="41148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endParaRPr lang="ru-RU" altLang="ru-RU" sz="3600" b="1" dirty="0" smtClean="0">
              <a:effectLst/>
            </a:endParaRPr>
          </a:p>
          <a:p>
            <a:pPr marL="609600" indent="-609600">
              <a:buNone/>
            </a:pPr>
            <a:r>
              <a:rPr lang="ru-RU" altLang="ru-RU" sz="3600" b="1" dirty="0" smtClean="0">
                <a:effectLst/>
              </a:rPr>
              <a:t>Назовите группы</a:t>
            </a:r>
          </a:p>
          <a:p>
            <a:pPr marL="609600" indent="-609600">
              <a:buNone/>
            </a:pPr>
            <a:r>
              <a:rPr lang="ru-RU" altLang="ru-RU" sz="3600" b="1" dirty="0" smtClean="0">
                <a:effectLst/>
              </a:rPr>
              <a:t>признаков</a:t>
            </a:r>
          </a:p>
          <a:p>
            <a:pPr marL="609600" indent="-609600">
              <a:buNone/>
            </a:pPr>
            <a:r>
              <a:rPr lang="ru-RU" altLang="ru-RU" sz="3600" b="1" dirty="0" smtClean="0">
                <a:effectLst/>
              </a:rPr>
              <a:t>беременности</a:t>
            </a:r>
            <a:endParaRPr lang="ru-RU" altLang="ru-RU" sz="3600" b="1" dirty="0"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555347" y="901521"/>
            <a:ext cx="4159876" cy="874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ru-RU" sz="3600" b="1" dirty="0">
                <a:solidFill>
                  <a:srgbClr val="C00000"/>
                </a:solidFill>
                <a:ea typeface="+mj-ea"/>
                <a:cs typeface="+mj-cs"/>
              </a:rPr>
              <a:t>Вопрос №4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37916" y="1880315"/>
            <a:ext cx="6349284" cy="4584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3200" b="1" dirty="0" smtClean="0">
                <a:solidFill>
                  <a:schemeClr val="tx1"/>
                </a:solidFill>
              </a:rPr>
              <a:t>Назовите названия, которые</a:t>
            </a:r>
          </a:p>
          <a:p>
            <a:pPr marL="609600" indent="-60960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3200" b="1" dirty="0" smtClean="0">
                <a:solidFill>
                  <a:schemeClr val="tx1"/>
                </a:solidFill>
              </a:rPr>
              <a:t>носят признаки</a:t>
            </a:r>
            <a:r>
              <a:rPr lang="ru-RU" sz="3200" b="1" dirty="0">
                <a:solidFill>
                  <a:schemeClr val="tx1"/>
                </a:solidFill>
              </a:rPr>
              <a:t>, </a:t>
            </a:r>
          </a:p>
          <a:p>
            <a:pPr marL="609600" indent="-60960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3200" b="1" dirty="0">
                <a:solidFill>
                  <a:schemeClr val="tx1"/>
                </a:solidFill>
              </a:rPr>
              <a:t>связанные с </a:t>
            </a:r>
            <a:r>
              <a:rPr lang="ru-RU" sz="3200" b="1" dirty="0" smtClean="0">
                <a:solidFill>
                  <a:schemeClr val="tx1"/>
                </a:solidFill>
              </a:rPr>
              <a:t>изменением</a:t>
            </a:r>
          </a:p>
          <a:p>
            <a:pPr marL="609600" indent="-60960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3200" b="1" dirty="0" smtClean="0">
                <a:solidFill>
                  <a:schemeClr val="tx1"/>
                </a:solidFill>
              </a:rPr>
              <a:t>формы</a:t>
            </a:r>
            <a:r>
              <a:rPr lang="ru-RU" sz="3200" b="1" dirty="0">
                <a:solidFill>
                  <a:schemeClr val="tx1"/>
                </a:solidFill>
              </a:rPr>
              <a:t>, </a:t>
            </a:r>
          </a:p>
          <a:p>
            <a:pPr marL="609600" indent="-60960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3200" b="1" dirty="0">
                <a:solidFill>
                  <a:schemeClr val="tx1"/>
                </a:solidFill>
              </a:rPr>
              <a:t>к</a:t>
            </a:r>
            <a:r>
              <a:rPr lang="ru-RU" sz="3200" b="1" dirty="0" smtClean="0">
                <a:solidFill>
                  <a:schemeClr val="tx1"/>
                </a:solidFill>
              </a:rPr>
              <a:t>онсистенции и </a:t>
            </a:r>
          </a:p>
          <a:p>
            <a:pPr marL="609600" indent="-60960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3200" b="1" dirty="0" smtClean="0">
                <a:solidFill>
                  <a:schemeClr val="tx1"/>
                </a:solidFill>
              </a:rPr>
              <a:t>сократительной </a:t>
            </a:r>
            <a:endParaRPr lang="ru-RU" sz="3200" b="1" dirty="0">
              <a:solidFill>
                <a:schemeClr val="tx1"/>
              </a:solidFill>
            </a:endParaRPr>
          </a:p>
          <a:p>
            <a:pPr marL="609600" indent="-609600" algn="just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3200" b="1" dirty="0" smtClean="0">
                <a:solidFill>
                  <a:schemeClr val="tx1"/>
                </a:solidFill>
              </a:rPr>
              <a:t>способности матки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381000"/>
            <a:ext cx="4979831" cy="1215980"/>
          </a:xfrm>
        </p:spPr>
        <p:txBody>
          <a:bodyPr>
            <a:normAutofit/>
          </a:bodyPr>
          <a:lstStyle/>
          <a:p>
            <a:r>
              <a:rPr lang="ru-RU" altLang="ru-RU" sz="3200" b="1" dirty="0" smtClean="0">
                <a:solidFill>
                  <a:srgbClr val="C00000"/>
                </a:solidFill>
                <a:latin typeface="+mn-lt"/>
              </a:rPr>
              <a:t>Модельный  ответ  №3</a:t>
            </a:r>
            <a:endParaRPr lang="ru-RU" alt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2277" y="1989138"/>
            <a:ext cx="4662152" cy="4114800"/>
          </a:xfrm>
        </p:spPr>
        <p:txBody>
          <a:bodyPr/>
          <a:lstStyle/>
          <a:p>
            <a:pPr marL="609600" indent="-609600">
              <a:buNone/>
            </a:pPr>
            <a:r>
              <a:rPr lang="ru-RU" altLang="ru-RU" sz="2800" b="1" dirty="0">
                <a:effectLst/>
                <a:latin typeface="Times New Roman" panose="02020603050405020304" pitchFamily="18" charset="0"/>
              </a:rPr>
              <a:t>Группы признаков</a:t>
            </a:r>
            <a:r>
              <a:rPr lang="ru-RU" altLang="ru-RU" sz="2800" b="1" dirty="0">
                <a:latin typeface="Times New Roman" panose="02020603050405020304" pitchFamily="18" charset="0"/>
              </a:rPr>
              <a:t> беременности –это</a:t>
            </a:r>
          </a:p>
          <a:p>
            <a:pPr marL="609600" indent="-609600">
              <a:buNone/>
            </a:pPr>
            <a:r>
              <a:rPr lang="ru-RU" altLang="ru-RU" sz="2800" b="1" dirty="0">
                <a:latin typeface="Times New Roman" panose="02020603050405020304" pitchFamily="18" charset="0"/>
              </a:rPr>
              <a:t>предположительные (сомнительные);  </a:t>
            </a:r>
          </a:p>
          <a:p>
            <a:pPr marL="609600" indent="-609600">
              <a:buNone/>
            </a:pPr>
            <a:r>
              <a:rPr lang="ru-RU" altLang="ru-RU" sz="2800" b="1" dirty="0">
                <a:latin typeface="Times New Roman" panose="02020603050405020304" pitchFamily="18" charset="0"/>
              </a:rPr>
              <a:t>вероятные; достоверные.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336406" y="772732"/>
            <a:ext cx="540912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Модельный  ответ №4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98535" y="1687132"/>
            <a:ext cx="4314423" cy="33742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Признак Снегирева. признак </a:t>
            </a:r>
            <a:r>
              <a:rPr lang="ru-RU" sz="2800" b="1" dirty="0" err="1" smtClean="0">
                <a:solidFill>
                  <a:schemeClr val="tx1"/>
                </a:solidFill>
              </a:rPr>
              <a:t>Пискачека</a:t>
            </a:r>
            <a:r>
              <a:rPr lang="ru-RU" sz="2800" b="1" dirty="0" smtClean="0">
                <a:solidFill>
                  <a:schemeClr val="tx1"/>
                </a:solidFill>
              </a:rPr>
              <a:t>, 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признак </a:t>
            </a:r>
            <a:r>
              <a:rPr lang="ru-RU" sz="2800" b="1" dirty="0" err="1" smtClean="0">
                <a:solidFill>
                  <a:schemeClr val="tx1"/>
                </a:solidFill>
              </a:rPr>
              <a:t>Горвица</a:t>
            </a:r>
            <a:r>
              <a:rPr lang="ru-RU" sz="2800" b="1" dirty="0" smtClean="0">
                <a:solidFill>
                  <a:schemeClr val="tx1"/>
                </a:solidFill>
              </a:rPr>
              <a:t> – </a:t>
            </a:r>
            <a:r>
              <a:rPr lang="ru-RU" sz="2800" b="1" dirty="0" err="1" smtClean="0">
                <a:solidFill>
                  <a:schemeClr val="tx1"/>
                </a:solidFill>
              </a:rPr>
              <a:t>Гегара</a:t>
            </a:r>
            <a:r>
              <a:rPr lang="ru-RU" sz="2800" b="1" dirty="0" smtClean="0">
                <a:solidFill>
                  <a:schemeClr val="tx1"/>
                </a:solidFill>
              </a:rPr>
              <a:t>, признак </a:t>
            </a:r>
            <a:r>
              <a:rPr lang="ru-RU" sz="2800" b="1" dirty="0" err="1" smtClean="0">
                <a:solidFill>
                  <a:schemeClr val="tx1"/>
                </a:solidFill>
              </a:rPr>
              <a:t>Гентера</a:t>
            </a:r>
            <a:r>
              <a:rPr lang="ru-RU" sz="2800" b="1" dirty="0" smtClean="0">
                <a:solidFill>
                  <a:schemeClr val="tx1"/>
                </a:solidFill>
              </a:rPr>
              <a:t>, 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признак </a:t>
            </a:r>
            <a:r>
              <a:rPr lang="ru-RU" sz="2800" b="1" dirty="0" err="1" smtClean="0">
                <a:solidFill>
                  <a:schemeClr val="tx1"/>
                </a:solidFill>
              </a:rPr>
              <a:t>Гаус</a:t>
            </a:r>
            <a:r>
              <a:rPr lang="ru-RU" sz="2800" b="1" dirty="0" smtClean="0">
                <a:solidFill>
                  <a:schemeClr val="tx1"/>
                </a:solidFill>
              </a:rPr>
              <a:t>-Губарева.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33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Вопрос </a:t>
            </a:r>
            <a:r>
              <a:rPr lang="ru-RU" altLang="ru-RU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№</a:t>
            </a:r>
            <a:r>
              <a:rPr lang="ru-RU" altLang="ru-RU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/>
            <a:r>
              <a:rPr lang="ru-RU" altLang="ru-RU" sz="2800" b="1" dirty="0">
                <a:solidFill>
                  <a:schemeClr val="accent4">
                    <a:lumMod val="10000"/>
                  </a:schemeClr>
                </a:solidFill>
              </a:rPr>
              <a:t>Назовите уровень, на котором в среднем располагается дно матки: </a:t>
            </a:r>
            <a:endParaRPr lang="ru-RU" altLang="ru-RU" sz="28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609600" indent="-609600"/>
            <a:r>
              <a:rPr lang="ru-RU" altLang="ru-RU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в </a:t>
            </a:r>
            <a:r>
              <a:rPr lang="ru-RU" altLang="ru-RU" sz="28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28 недель беременности; </a:t>
            </a:r>
          </a:p>
          <a:p>
            <a:pPr marL="609600" indent="-609600"/>
            <a:r>
              <a:rPr lang="ru-RU" altLang="ru-RU" sz="28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в 32 недели; </a:t>
            </a:r>
          </a:p>
          <a:p>
            <a:pPr marL="609600" indent="-609600"/>
            <a:r>
              <a:rPr lang="ru-RU" altLang="ru-RU" sz="28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в 36 недель; </a:t>
            </a:r>
          </a:p>
          <a:p>
            <a:pPr marL="609600" indent="-609600"/>
            <a:r>
              <a:rPr lang="ru-RU" altLang="ru-RU" sz="2800" b="1" dirty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в 40 недель </a:t>
            </a:r>
            <a:r>
              <a:rPr lang="ru-RU" altLang="ru-RU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Cambria" panose="02040503050406030204" pitchFamily="18" charset="0"/>
              </a:rPr>
              <a:t>беременности</a:t>
            </a:r>
            <a:endParaRPr lang="ru-RU" altLang="ru-RU" sz="2800" b="1" dirty="0">
              <a:solidFill>
                <a:schemeClr val="accent4">
                  <a:lumMod val="10000"/>
                </a:schemeClr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575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274638"/>
            <a:ext cx="8291264" cy="858703"/>
          </a:xfrm>
          <a:solidFill>
            <a:schemeClr val="bg1"/>
          </a:solidFill>
          <a:ln w="76200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Модельный ответ №5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66273682"/>
              </p:ext>
            </p:extLst>
          </p:nvPr>
        </p:nvGraphicFramePr>
        <p:xfrm>
          <a:off x="804673" y="1133343"/>
          <a:ext cx="10554492" cy="5534158"/>
        </p:xfrm>
        <a:graphic>
          <a:graphicData uri="http://schemas.openxmlformats.org/drawingml/2006/table">
            <a:tbl>
              <a:tblPr firstRow="1" bandRow="1">
                <a:solidFill>
                  <a:schemeClr val="accent6">
                    <a:lumMod val="60000"/>
                    <a:lumOff val="40000"/>
                  </a:schemeClr>
                </a:solidFill>
                <a:tableStyleId>{616DA210-FB5B-4158-B5E0-FEB733F419BA}</a:tableStyleId>
              </a:tblPr>
              <a:tblGrid>
                <a:gridCol w="2895139"/>
                <a:gridCol w="4764214"/>
                <a:gridCol w="2895139"/>
              </a:tblGrid>
              <a:tr h="145635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Срок беременности,</a:t>
                      </a:r>
                    </a:p>
                    <a:p>
                      <a:pPr algn="ctr"/>
                      <a:r>
                        <a:rPr lang="ru-RU" sz="2400" dirty="0" err="1" smtClean="0"/>
                        <a:t>нед</a:t>
                      </a:r>
                      <a:endParaRPr lang="ru-RU" sz="2400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Анатомические </a:t>
                      </a:r>
                      <a:r>
                        <a:rPr lang="ru-RU" sz="2400" dirty="0" smtClean="0"/>
                        <a:t>ориентиры</a:t>
                      </a:r>
                      <a:endParaRPr lang="ru-RU" sz="2400" b="1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Высота стояния дна матки, </a:t>
                      </a:r>
                      <a:r>
                        <a:rPr lang="ru-RU" sz="2400" dirty="0" smtClean="0"/>
                        <a:t>см</a:t>
                      </a:r>
                      <a:endParaRPr lang="ru-RU" sz="2400" dirty="0"/>
                    </a:p>
                  </a:txBody>
                  <a:tcPr marL="82973" marR="82973"/>
                </a:tc>
              </a:tr>
              <a:tr h="10194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28</a:t>
                      </a:r>
                      <a:endParaRPr lang="ru-RU" sz="2400" b="1" dirty="0"/>
                    </a:p>
                  </a:txBody>
                  <a:tcPr marL="82973" marR="8297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baseline="0" dirty="0" smtClean="0"/>
                        <a:t>На два поперечных пальца выше пупка</a:t>
                      </a:r>
                      <a:endParaRPr lang="ru-RU" sz="2400" b="1" dirty="0"/>
                    </a:p>
                  </a:txBody>
                  <a:tcPr marL="82973" marR="8297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28</a:t>
                      </a:r>
                      <a:endParaRPr lang="ru-RU" sz="2400" b="1" dirty="0"/>
                    </a:p>
                  </a:txBody>
                  <a:tcPr marL="82973" marR="82973"/>
                </a:tc>
              </a:tr>
              <a:tr h="10194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32</a:t>
                      </a:r>
                      <a:endParaRPr lang="ru-RU" sz="2400" b="1" dirty="0"/>
                    </a:p>
                  </a:txBody>
                  <a:tcPr marL="82973" marR="8297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baseline="0" dirty="0" smtClean="0"/>
                        <a:t>Середина между пупком и мечевидным отростком</a:t>
                      </a:r>
                      <a:endParaRPr lang="ru-RU" sz="2400" b="1" dirty="0"/>
                    </a:p>
                  </a:txBody>
                  <a:tcPr marL="82973" marR="829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32</a:t>
                      </a:r>
                      <a:endParaRPr lang="ru-RU" sz="2400" b="1" dirty="0"/>
                    </a:p>
                  </a:txBody>
                  <a:tcPr marL="82973" marR="829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194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36</a:t>
                      </a:r>
                      <a:endParaRPr lang="ru-RU" sz="2400" b="1" dirty="0"/>
                    </a:p>
                  </a:txBody>
                  <a:tcPr marL="82973" marR="829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baseline="0" dirty="0" smtClean="0"/>
                        <a:t>На уровне мечевидного отростка и реберных дуг</a:t>
                      </a:r>
                      <a:endParaRPr lang="ru-RU" sz="2400" b="1" dirty="0"/>
                    </a:p>
                  </a:txBody>
                  <a:tcPr marL="82973" marR="829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36</a:t>
                      </a:r>
                      <a:endParaRPr lang="ru-RU" sz="2400" b="1" dirty="0"/>
                    </a:p>
                  </a:txBody>
                  <a:tcPr marL="82973" marR="82973"/>
                </a:tc>
              </a:tr>
              <a:tr h="10194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40</a:t>
                      </a:r>
                      <a:endParaRPr lang="ru-RU" sz="2400" b="1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baseline="0" dirty="0" smtClean="0"/>
                        <a:t>Середина между пупком и мечевидным отростком</a:t>
                      </a:r>
                      <a:endParaRPr lang="ru-RU" sz="2400" b="1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32</a:t>
                      </a:r>
                      <a:endParaRPr lang="ru-RU" sz="2400" b="1" dirty="0"/>
                    </a:p>
                  </a:txBody>
                  <a:tcPr marL="82973" marR="8297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73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512</Words>
  <Application>Microsoft Office PowerPoint</Application>
  <PresentationFormat>Широкоэкранный</PresentationFormat>
  <Paragraphs>92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 Black</vt:lpstr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1_Справедливость</vt:lpstr>
      <vt:lpstr>Тема4: Методы исследования в акушерстве. Диагностика беременности. Диспансеризация беременных женщин.</vt:lpstr>
      <vt:lpstr>Вопрос №1</vt:lpstr>
      <vt:lpstr>Модельный ответ № 1</vt:lpstr>
      <vt:lpstr>Вопрос № 2</vt:lpstr>
      <vt:lpstr>Модельный  ответ  № 2</vt:lpstr>
      <vt:lpstr>Вопрос №3</vt:lpstr>
      <vt:lpstr>Модельный  ответ  №3</vt:lpstr>
      <vt:lpstr>Вопрос №5</vt:lpstr>
      <vt:lpstr>Модельный ответ №5</vt:lpstr>
      <vt:lpstr>Вопрос № 6</vt:lpstr>
      <vt:lpstr>Модельный  ответ  № 6</vt:lpstr>
      <vt:lpstr>Вопросы  №7, №8</vt:lpstr>
      <vt:lpstr>Модельные  ответы № 7,8</vt:lpstr>
      <vt:lpstr>Вопросы  № 9,№10</vt:lpstr>
      <vt:lpstr>Модельные ответы №9,№10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Тема4: Методы исследования в акушерстве. Диагностика беременности. Диспансеризация беременных женщин.</dc:title>
  <dc:creator>132</dc:creator>
  <cp:lastModifiedBy>132</cp:lastModifiedBy>
  <cp:revision>10</cp:revision>
  <dcterms:created xsi:type="dcterms:W3CDTF">2018-02-20T11:43:49Z</dcterms:created>
  <dcterms:modified xsi:type="dcterms:W3CDTF">2018-03-23T14:35:19Z</dcterms:modified>
</cp:coreProperties>
</file>