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10.11.2016</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10.11.2016</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10.11.2016</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10.11.2016</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10.11.2016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10.11.2016</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ono-esse.ru/blizzard/Farma/tri_kok.html" TargetMode="External"/><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bono-esse.ru/blizzard/img/Gyn/Contracep/012.jpg" TargetMode="External"/><Relationship Id="rId7"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hyperlink" Target="http://bono-esse.ru/blizzard/Farma/Contracep/exluton.html"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Виды и методы контрацепции</a:t>
            </a:r>
            <a:br>
              <a:rPr lang="ru-RU" dirty="0" smtClean="0"/>
            </a:br>
            <a:endParaRPr lang="ru-RU" dirty="0"/>
          </a:p>
        </p:txBody>
      </p:sp>
      <p:sp>
        <p:nvSpPr>
          <p:cNvPr id="3" name="Подзаголовок 2"/>
          <p:cNvSpPr>
            <a:spLocks noGrp="1"/>
          </p:cNvSpPr>
          <p:nvPr>
            <p:ph type="subTitle" idx="1"/>
          </p:nvPr>
        </p:nvSpPr>
        <p:spPr>
          <a:xfrm>
            <a:off x="3354442" y="3571876"/>
            <a:ext cx="5575276" cy="3000396"/>
          </a:xfrm>
        </p:spPr>
        <p:txBody>
          <a:bodyPr/>
          <a:lstStyle/>
          <a:p>
            <a:pPr algn="ctr"/>
            <a:r>
              <a:rPr lang="ru-RU" b="1" dirty="0" smtClean="0"/>
              <a:t>Выбор контрацептивов с учетом возраста </a:t>
            </a:r>
          </a:p>
          <a:p>
            <a:pPr algn="ctr"/>
            <a:endParaRPr lang="ru-RU" b="1" dirty="0" smtClean="0"/>
          </a:p>
          <a:p>
            <a:pPr algn="ctr"/>
            <a:r>
              <a:rPr lang="ru-RU" dirty="0" smtClean="0"/>
              <a:t> Выполнила: ст.гр.АД-331</a:t>
            </a:r>
          </a:p>
          <a:p>
            <a:pPr algn="ctr"/>
            <a:r>
              <a:rPr lang="ru-RU" dirty="0" smtClean="0"/>
              <a:t>Носова Лина</a:t>
            </a:r>
          </a:p>
          <a:p>
            <a:pPr algn="ctr"/>
            <a:r>
              <a:rPr lang="ru-RU" dirty="0" smtClean="0"/>
              <a:t>Руковадитель: Александрина Е.А.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bono-esse.ru/blizzard/img/Gyn/Contracep/092.jpg"/>
          <p:cNvPicPr/>
          <p:nvPr/>
        </p:nvPicPr>
        <p:blipFill>
          <a:blip r:embed="rId2"/>
          <a:srcRect/>
          <a:stretch>
            <a:fillRect/>
          </a:stretch>
        </p:blipFill>
        <p:spPr bwMode="auto">
          <a:xfrm>
            <a:off x="4786314" y="1285860"/>
            <a:ext cx="1785940" cy="2786082"/>
          </a:xfrm>
          <a:prstGeom prst="rect">
            <a:avLst/>
          </a:prstGeom>
          <a:noFill/>
          <a:ln w="9525">
            <a:noFill/>
            <a:miter lim="800000"/>
            <a:headEnd/>
            <a:tailEnd/>
          </a:ln>
        </p:spPr>
      </p:pic>
      <p:sp>
        <p:nvSpPr>
          <p:cNvPr id="2" name="Заголовок 1"/>
          <p:cNvSpPr>
            <a:spLocks noGrp="1"/>
          </p:cNvSpPr>
          <p:nvPr>
            <p:ph type="title"/>
          </p:nvPr>
        </p:nvSpPr>
        <p:spPr>
          <a:xfrm>
            <a:off x="457200" y="214290"/>
            <a:ext cx="8401080" cy="428628"/>
          </a:xfrm>
        </p:spPr>
        <p:txBody>
          <a:bodyPr>
            <a:normAutofit fontScale="90000"/>
          </a:bodyPr>
          <a:lstStyle/>
          <a:p>
            <a:pPr algn="ctr"/>
            <a:r>
              <a:rPr lang="ru-RU" sz="3200" dirty="0" smtClean="0"/>
              <a:t>Системная контрацепция</a:t>
            </a:r>
            <a:endParaRPr lang="ru-RU" sz="3200" dirty="0"/>
          </a:p>
        </p:txBody>
      </p:sp>
      <p:sp>
        <p:nvSpPr>
          <p:cNvPr id="3" name="Текст 2"/>
          <p:cNvSpPr>
            <a:spLocks noGrp="1"/>
          </p:cNvSpPr>
          <p:nvPr>
            <p:ph type="body" idx="1"/>
          </p:nvPr>
        </p:nvSpPr>
        <p:spPr>
          <a:xfrm>
            <a:off x="571472" y="642918"/>
            <a:ext cx="7572428" cy="500066"/>
          </a:xfrm>
        </p:spPr>
        <p:txBody>
          <a:bodyPr>
            <a:noAutofit/>
          </a:bodyPr>
          <a:lstStyle/>
          <a:p>
            <a:r>
              <a:rPr lang="ru-RU" sz="2000" dirty="0" smtClean="0"/>
              <a:t>Комбинированные гормональные методы контрацепции</a:t>
            </a:r>
            <a:endParaRPr lang="ru-RU" sz="2000" dirty="0"/>
          </a:p>
        </p:txBody>
      </p:sp>
      <p:sp>
        <p:nvSpPr>
          <p:cNvPr id="5" name="Содержимое 4"/>
          <p:cNvSpPr>
            <a:spLocks noGrp="1"/>
          </p:cNvSpPr>
          <p:nvPr>
            <p:ph sz="quarter" idx="2"/>
          </p:nvPr>
        </p:nvSpPr>
        <p:spPr>
          <a:xfrm>
            <a:off x="0" y="1214422"/>
            <a:ext cx="5000628" cy="5429288"/>
          </a:xfrm>
        </p:spPr>
        <p:txBody>
          <a:bodyPr>
            <a:normAutofit fontScale="62500" lnSpcReduction="20000"/>
          </a:bodyPr>
          <a:lstStyle/>
          <a:p>
            <a:pPr>
              <a:buNone/>
            </a:pPr>
            <a:r>
              <a:rPr lang="ru-RU" sz="3200" b="1" dirty="0" smtClean="0">
                <a:solidFill>
                  <a:schemeClr val="bg2">
                    <a:lumMod val="50000"/>
                  </a:schemeClr>
                </a:solidFill>
              </a:rPr>
              <a:t>Комбинированные оральные контрацептивы (КОК)</a:t>
            </a:r>
            <a:endParaRPr lang="ru-RU" sz="3200" dirty="0" smtClean="0">
              <a:solidFill>
                <a:schemeClr val="bg2">
                  <a:lumMod val="50000"/>
                </a:schemeClr>
              </a:solidFill>
            </a:endParaRPr>
          </a:p>
          <a:p>
            <a:r>
              <a:rPr lang="ru-RU" sz="2600" dirty="0" smtClean="0"/>
              <a:t>Можно использовать в любом возрасте как рожавшим, так и нерожавшим женщинам.</a:t>
            </a:r>
          </a:p>
          <a:p>
            <a:r>
              <a:rPr lang="ru-RU" sz="2600" dirty="0" smtClean="0"/>
              <a:t>Безопасны практически для всех женщин. Серьезные осложнения происходят крайне редко.</a:t>
            </a:r>
          </a:p>
          <a:p>
            <a:r>
              <a:rPr lang="ru-RU" sz="2600" dirty="0" smtClean="0"/>
              <a:t>В первое время возможны неожиданные менструации или кровянистые выделения. Но это не опасно. Менструации становятся менее обильными и более регулярными после нескольких месяцев применения.</a:t>
            </a:r>
          </a:p>
          <a:p>
            <a:r>
              <a:rPr lang="ru-RU" sz="2600" dirty="0" smtClean="0"/>
              <a:t>Некоторые женщины испытывают слабую головную боль, изменение веса, расстройство желудка, особенно в первое время. Эти симптомы обычно прекращаются.</a:t>
            </a:r>
          </a:p>
          <a:p>
            <a:r>
              <a:rPr lang="ru-RU" sz="2600" dirty="0" smtClean="0"/>
              <a:t>Способствуют предотвращению менструальных болей внизу живота, обильных менструальных кровотечений, анемии (низкого содержания железа в крови) и других патологических состояний.</a:t>
            </a:r>
            <a:endParaRPr lang="ru-RU" sz="2600" dirty="0"/>
          </a:p>
        </p:txBody>
      </p:sp>
      <p:sp>
        <p:nvSpPr>
          <p:cNvPr id="6" name="Содержимое 5"/>
          <p:cNvSpPr>
            <a:spLocks noGrp="1"/>
          </p:cNvSpPr>
          <p:nvPr>
            <p:ph sz="quarter" idx="4"/>
          </p:nvPr>
        </p:nvSpPr>
        <p:spPr>
          <a:xfrm>
            <a:off x="6143636" y="4643446"/>
            <a:ext cx="2643206" cy="2000264"/>
          </a:xfrm>
        </p:spPr>
        <p:txBody>
          <a:bodyPr>
            <a:normAutofit fontScale="62500" lnSpcReduction="20000"/>
          </a:bodyPr>
          <a:lstStyle/>
          <a:p>
            <a:r>
              <a:rPr lang="ru-RU" dirty="0" smtClean="0"/>
              <a:t>Эффективны, и их действие быстро обратимо.</a:t>
            </a:r>
          </a:p>
          <a:p>
            <a:r>
              <a:rPr lang="ru-RU" dirty="0" smtClean="0"/>
              <a:t>Для обеспечения максимальной эффективности необходимо принимать одну таблетку в день и начинать прием новой упаковки вовремя.</a:t>
            </a:r>
            <a:endParaRPr lang="ru-RU" dirty="0"/>
          </a:p>
        </p:txBody>
      </p:sp>
      <p:sp>
        <p:nvSpPr>
          <p:cNvPr id="19457" name="Rectangle 1"/>
          <p:cNvSpPr>
            <a:spLocks noChangeArrowheads="1"/>
          </p:cNvSpPr>
          <p:nvPr/>
        </p:nvSpPr>
        <p:spPr bwMode="auto">
          <a:xfrm>
            <a:off x="4786314" y="5214950"/>
            <a:ext cx="13573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400" b="0" i="0" u="none" strike="noStrike" cap="none" normalizeH="0" baseline="0" dirty="0" smtClean="0">
                <a:ln>
                  <a:noFill/>
                </a:ln>
                <a:solidFill>
                  <a:schemeClr val="bg2">
                    <a:lumMod val="50000"/>
                  </a:schemeClr>
                </a:solidFill>
                <a:effectLst/>
                <a:latin typeface="Helvetica"/>
                <a:ea typeface="Times New Roman" pitchFamily="18" charset="0"/>
                <a:cs typeface="Times New Roman" pitchFamily="18" charset="0"/>
              </a:rPr>
              <a:t>Монофазные КОК</a:t>
            </a:r>
            <a:endParaRPr kumimoji="0" lang="ru-RU" sz="14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bg2">
                    <a:lumMod val="50000"/>
                  </a:schemeClr>
                </a:solidFill>
                <a:effectLst/>
                <a:latin typeface="Helvetica"/>
                <a:ea typeface="Times New Roman" pitchFamily="18" charset="0"/>
                <a:cs typeface="Arial" pitchFamily="34" charset="0"/>
              </a:rPr>
              <a:t>Трехфазные КОК</a:t>
            </a:r>
            <a:r>
              <a:rPr kumimoji="0" lang="ru-RU" sz="1400" b="0" i="0" u="none" strike="noStrike" cap="none" normalizeH="0" baseline="0" dirty="0" smtClean="0">
                <a:ln>
                  <a:noFill/>
                </a:ln>
                <a:solidFill>
                  <a:schemeClr val="bg2">
                    <a:lumMod val="50000"/>
                  </a:schemeClr>
                </a:solidFill>
                <a:effectLst/>
                <a:latin typeface="Arial" pitchFamily="34" charset="0"/>
                <a:cs typeface="Arial" pitchFamily="34" charset="0"/>
              </a:rPr>
              <a:t> </a:t>
            </a:r>
            <a:r>
              <a:rPr kumimoji="0" lang="ru-RU" sz="1400" b="0" i="0" u="none" strike="noStrike" cap="none" normalizeH="0" baseline="0" dirty="0" smtClean="0">
                <a:ln>
                  <a:noFill/>
                </a:ln>
                <a:solidFill>
                  <a:schemeClr val="bg2">
                    <a:lumMod val="50000"/>
                  </a:schemeClr>
                </a:solidFill>
                <a:effectLst/>
                <a:latin typeface="Helvetica"/>
                <a:ea typeface="Times New Roman" pitchFamily="18" charset="0"/>
                <a:cs typeface="Times New Roman" pitchFamily="18" charset="0"/>
              </a:rPr>
              <a:t>Двухфазные КОК</a:t>
            </a:r>
            <a:endParaRPr kumimoji="0" lang="ru-RU" sz="1400" b="0" i="0" u="none" strike="noStrike" cap="none" normalizeH="0" baseline="0" dirty="0" smtClean="0">
              <a:ln>
                <a:noFill/>
              </a:ln>
              <a:solidFill>
                <a:schemeClr val="bg2">
                  <a:lumMod val="50000"/>
                </a:schemeClr>
              </a:solidFill>
              <a:effectLst/>
              <a:latin typeface="Helvetica"/>
              <a:ea typeface="Times New Roman" pitchFamily="18" charset="0"/>
              <a:cs typeface="Arial" pitchFamily="34" charset="0"/>
              <a:hlinkClick r:id="rId3"/>
            </a:endParaRPr>
          </a:p>
        </p:txBody>
      </p:sp>
      <p:pic>
        <p:nvPicPr>
          <p:cNvPr id="9" name="Рисунок 8" descr="http://bono-esse.ru/blizzard/img/Gyn/Contracep/110_1.jpg"/>
          <p:cNvPicPr/>
          <p:nvPr/>
        </p:nvPicPr>
        <p:blipFill>
          <a:blip r:embed="rId4"/>
          <a:srcRect/>
          <a:stretch>
            <a:fillRect/>
          </a:stretch>
        </p:blipFill>
        <p:spPr bwMode="auto">
          <a:xfrm>
            <a:off x="6500826" y="1214422"/>
            <a:ext cx="1571636"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bono-esse.ru/blizzard/img/Gyn/Contracep/088.jpg"/>
          <p:cNvPicPr/>
          <p:nvPr/>
        </p:nvPicPr>
        <p:blipFill>
          <a:blip r:embed="rId2"/>
          <a:srcRect/>
          <a:stretch>
            <a:fillRect/>
          </a:stretch>
        </p:blipFill>
        <p:spPr bwMode="auto">
          <a:xfrm>
            <a:off x="3714744" y="1714488"/>
            <a:ext cx="2881327" cy="2243149"/>
          </a:xfrm>
          <a:prstGeom prst="rect">
            <a:avLst/>
          </a:prstGeom>
          <a:noFill/>
          <a:ln w="9525">
            <a:noFill/>
            <a:miter lim="800000"/>
            <a:headEnd/>
            <a:tailEnd/>
          </a:ln>
        </p:spPr>
      </p:pic>
      <p:sp>
        <p:nvSpPr>
          <p:cNvPr id="2" name="Заголовок 1"/>
          <p:cNvSpPr>
            <a:spLocks noGrp="1"/>
          </p:cNvSpPr>
          <p:nvPr>
            <p:ph type="title"/>
          </p:nvPr>
        </p:nvSpPr>
        <p:spPr>
          <a:xfrm>
            <a:off x="285720" y="0"/>
            <a:ext cx="8329642" cy="1071546"/>
          </a:xfrm>
        </p:spPr>
        <p:txBody>
          <a:bodyPr>
            <a:normAutofit fontScale="90000"/>
          </a:bodyPr>
          <a:lstStyle/>
          <a:p>
            <a:pPr algn="ctr"/>
            <a:r>
              <a:rPr lang="ru-RU" sz="2400" dirty="0" smtClean="0"/>
              <a:t>Комбинированные инъекционные контрацептивы (КИК)</a:t>
            </a:r>
            <a:br>
              <a:rPr lang="ru-RU" sz="2400" dirty="0" smtClean="0"/>
            </a:br>
            <a:endParaRPr lang="ru-RU" sz="2400" dirty="0"/>
          </a:p>
        </p:txBody>
      </p:sp>
      <p:sp>
        <p:nvSpPr>
          <p:cNvPr id="4" name="Текст 3"/>
          <p:cNvSpPr>
            <a:spLocks noGrp="1"/>
          </p:cNvSpPr>
          <p:nvPr>
            <p:ph type="body" sz="half" idx="3"/>
          </p:nvPr>
        </p:nvSpPr>
        <p:spPr>
          <a:xfrm>
            <a:off x="2214546" y="4857760"/>
            <a:ext cx="3520440" cy="1643074"/>
          </a:xfrm>
        </p:spPr>
        <p:txBody>
          <a:bodyPr/>
          <a:lstStyle/>
          <a:p>
            <a:r>
              <a:rPr lang="ru-RU" dirty="0" smtClean="0"/>
              <a:t>Назначаются врачом</a:t>
            </a:r>
          </a:p>
          <a:p>
            <a:r>
              <a:rPr lang="ru-RU" dirty="0" smtClean="0"/>
              <a:t>После прекращения инъекций женщина вновь сможет забеременеть.</a:t>
            </a:r>
            <a:endParaRPr lang="ru-RU" dirty="0"/>
          </a:p>
        </p:txBody>
      </p:sp>
      <p:sp>
        <p:nvSpPr>
          <p:cNvPr id="5" name="Содержимое 4"/>
          <p:cNvSpPr>
            <a:spLocks noGrp="1"/>
          </p:cNvSpPr>
          <p:nvPr>
            <p:ph sz="quarter" idx="2"/>
          </p:nvPr>
        </p:nvSpPr>
        <p:spPr>
          <a:xfrm>
            <a:off x="0" y="785794"/>
            <a:ext cx="3977640" cy="5786478"/>
          </a:xfrm>
        </p:spPr>
        <p:txBody>
          <a:bodyPr>
            <a:normAutofit/>
          </a:bodyPr>
          <a:lstStyle/>
          <a:p>
            <a:r>
              <a:rPr lang="ru-RU" sz="1800" dirty="0" smtClean="0"/>
              <a:t>Можно использовать в любом возрасте как рожавшим, так и нерожавшим женщинам.</a:t>
            </a:r>
          </a:p>
          <a:p>
            <a:r>
              <a:rPr lang="ru-RU" sz="1800" dirty="0" smtClean="0"/>
              <a:t>Безопасны практически для всех женщин.</a:t>
            </a:r>
          </a:p>
          <a:p>
            <a:r>
              <a:rPr lang="ru-RU" sz="1800" dirty="0" smtClean="0"/>
              <a:t>Инъекции производятся ежемесячно. При их применении менструации обычно становятся менее обильными и кратковременными или менее частыми. </a:t>
            </a:r>
          </a:p>
          <a:p>
            <a:r>
              <a:rPr lang="ru-RU" sz="1800" dirty="0" smtClean="0"/>
              <a:t>Возможны кровянистые выделения или неожиданные менструации</a:t>
            </a:r>
            <a:endParaRPr lang="ru-RU" sz="1800" dirty="0"/>
          </a:p>
        </p:txBody>
      </p:sp>
      <p:sp>
        <p:nvSpPr>
          <p:cNvPr id="6" name="Содержимое 5"/>
          <p:cNvSpPr>
            <a:spLocks noGrp="1"/>
          </p:cNvSpPr>
          <p:nvPr>
            <p:ph sz="quarter" idx="4"/>
          </p:nvPr>
        </p:nvSpPr>
        <p:spPr>
          <a:xfrm>
            <a:off x="6072198" y="5786454"/>
            <a:ext cx="2000264" cy="642942"/>
          </a:xfrm>
        </p:spPr>
        <p:txBody>
          <a:bodyPr>
            <a:normAutofit/>
          </a:bodyPr>
          <a:lstStyle/>
          <a:p>
            <a:r>
              <a:rPr lang="ru-RU" sz="1600" dirty="0" smtClean="0"/>
              <a:t>Эффективность высокая</a:t>
            </a:r>
            <a:endParaRPr lang="ru-RU" sz="1600" dirty="0"/>
          </a:p>
        </p:txBody>
      </p:sp>
      <p:pic>
        <p:nvPicPr>
          <p:cNvPr id="8" name="Рисунок 7" descr="http://bono-esse.ru/blizzard/img/Gyn/Contracep/110.jpg"/>
          <p:cNvPicPr/>
          <p:nvPr/>
        </p:nvPicPr>
        <p:blipFill>
          <a:blip r:embed="rId3"/>
          <a:srcRect/>
          <a:stretch>
            <a:fillRect/>
          </a:stretch>
        </p:blipFill>
        <p:spPr bwMode="auto">
          <a:xfrm>
            <a:off x="6500826" y="1000108"/>
            <a:ext cx="150019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bono-esse.ru/blizzard/img/Gyn/Contracep/n1.jpg"/>
          <p:cNvPicPr/>
          <p:nvPr/>
        </p:nvPicPr>
        <p:blipFill>
          <a:blip r:embed="rId2"/>
          <a:srcRect/>
          <a:stretch>
            <a:fillRect/>
          </a:stretch>
        </p:blipFill>
        <p:spPr bwMode="auto">
          <a:xfrm>
            <a:off x="2714612" y="928670"/>
            <a:ext cx="3143272" cy="2357454"/>
          </a:xfrm>
          <a:prstGeom prst="rect">
            <a:avLst/>
          </a:prstGeom>
          <a:noFill/>
          <a:ln w="9525">
            <a:noFill/>
            <a:miter lim="800000"/>
            <a:headEnd/>
            <a:tailEnd/>
          </a:ln>
        </p:spPr>
      </p:pic>
      <p:pic>
        <p:nvPicPr>
          <p:cNvPr id="8" name="Рисунок 7" descr="http://bono-esse.ru/blizzard/img/Gyn/Contracep/evra.jpg"/>
          <p:cNvPicPr/>
          <p:nvPr/>
        </p:nvPicPr>
        <p:blipFill>
          <a:blip r:embed="rId3"/>
          <a:srcRect/>
          <a:stretch>
            <a:fillRect/>
          </a:stretch>
        </p:blipFill>
        <p:spPr bwMode="auto">
          <a:xfrm>
            <a:off x="2714612" y="4572008"/>
            <a:ext cx="2714644" cy="1881191"/>
          </a:xfrm>
          <a:prstGeom prst="rect">
            <a:avLst/>
          </a:prstGeom>
          <a:noFill/>
          <a:ln w="9525">
            <a:noFill/>
            <a:miter lim="800000"/>
            <a:headEnd/>
            <a:tailEnd/>
          </a:ln>
        </p:spPr>
      </p:pic>
      <p:sp>
        <p:nvSpPr>
          <p:cNvPr id="5" name="Содержимое 4"/>
          <p:cNvSpPr>
            <a:spLocks noGrp="1"/>
          </p:cNvSpPr>
          <p:nvPr>
            <p:ph sz="quarter" idx="2"/>
          </p:nvPr>
        </p:nvSpPr>
        <p:spPr>
          <a:xfrm>
            <a:off x="0" y="0"/>
            <a:ext cx="3977640" cy="6858000"/>
          </a:xfrm>
        </p:spPr>
        <p:txBody>
          <a:bodyPr>
            <a:normAutofit lnSpcReduction="10000"/>
          </a:bodyPr>
          <a:lstStyle/>
          <a:p>
            <a:r>
              <a:rPr lang="ru-RU" sz="2000" b="1" dirty="0" smtClean="0">
                <a:solidFill>
                  <a:schemeClr val="bg2">
                    <a:lumMod val="50000"/>
                  </a:schemeClr>
                </a:solidFill>
              </a:rPr>
              <a:t>Вагинальное гормональное кольцо НоваРинг®</a:t>
            </a:r>
            <a:endParaRPr lang="ru-RU" sz="2000" dirty="0" smtClean="0">
              <a:solidFill>
                <a:schemeClr val="bg2">
                  <a:lumMod val="50000"/>
                </a:schemeClr>
              </a:solidFill>
            </a:endParaRPr>
          </a:p>
          <a:p>
            <a:r>
              <a:rPr lang="ru-RU" sz="1800" dirty="0" smtClean="0"/>
              <a:t>После предварительной консультации врача используется самостоятельно.</a:t>
            </a:r>
          </a:p>
          <a:p>
            <a:endParaRPr lang="ru-RU" sz="2000" b="1" dirty="0" smtClean="0"/>
          </a:p>
          <a:p>
            <a:endParaRPr lang="ru-RU" sz="2000" b="1" dirty="0" smtClean="0"/>
          </a:p>
          <a:p>
            <a:endParaRPr lang="ru-RU" sz="2000" b="1" dirty="0" smtClean="0"/>
          </a:p>
          <a:p>
            <a:endParaRPr lang="ru-RU" sz="2000" b="1" dirty="0" smtClean="0"/>
          </a:p>
          <a:p>
            <a:endParaRPr lang="ru-RU" sz="2000" b="1" dirty="0" smtClean="0"/>
          </a:p>
          <a:p>
            <a:endParaRPr lang="ru-RU" sz="2000" b="1" dirty="0" smtClean="0"/>
          </a:p>
          <a:p>
            <a:r>
              <a:rPr lang="ru-RU" sz="2000" b="1" dirty="0" smtClean="0">
                <a:solidFill>
                  <a:schemeClr val="bg2">
                    <a:lumMod val="50000"/>
                  </a:schemeClr>
                </a:solidFill>
              </a:rPr>
              <a:t>Трансдермальная терапевтическая система "Евра"</a:t>
            </a:r>
            <a:r>
              <a:rPr lang="ru-RU" sz="2000" dirty="0" smtClean="0">
                <a:solidFill>
                  <a:schemeClr val="bg2">
                    <a:lumMod val="50000"/>
                  </a:schemeClr>
                </a:solidFill>
              </a:rPr>
              <a:t> </a:t>
            </a:r>
            <a:r>
              <a:rPr lang="ru-RU" sz="2000" dirty="0" smtClean="0"/>
              <a:t/>
            </a:r>
            <a:br>
              <a:rPr lang="ru-RU" sz="2000" dirty="0" smtClean="0"/>
            </a:br>
            <a:r>
              <a:rPr lang="ru-RU" sz="1800" dirty="0" smtClean="0"/>
              <a:t>(Комбинированный гормональный пластырь)</a:t>
            </a:r>
          </a:p>
          <a:p>
            <a:r>
              <a:rPr lang="ru-RU" sz="1800" dirty="0" smtClean="0"/>
              <a:t>После предварительной консультации врача используется самостоятельно</a:t>
            </a:r>
            <a:endParaRPr lang="ru-RU" sz="1800" dirty="0"/>
          </a:p>
        </p:txBody>
      </p:sp>
      <p:pic>
        <p:nvPicPr>
          <p:cNvPr id="9" name="Рисунок 8" descr="http://bono-esse.ru/blizzard/img/Gyn/Contracep/110_1.jpg"/>
          <p:cNvPicPr/>
          <p:nvPr/>
        </p:nvPicPr>
        <p:blipFill>
          <a:blip r:embed="rId4"/>
          <a:srcRect/>
          <a:stretch>
            <a:fillRect/>
          </a:stretch>
        </p:blipFill>
        <p:spPr bwMode="auto">
          <a:xfrm>
            <a:off x="6215074" y="1714488"/>
            <a:ext cx="164307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bono-esse.ru/blizzard/img/Gyn/Contracep/110_2.jpg"/>
          <p:cNvPicPr/>
          <p:nvPr/>
        </p:nvPicPr>
        <p:blipFill>
          <a:blip r:embed="rId2"/>
          <a:srcRect/>
          <a:stretch>
            <a:fillRect/>
          </a:stretch>
        </p:blipFill>
        <p:spPr bwMode="auto">
          <a:xfrm>
            <a:off x="2928926" y="1928802"/>
            <a:ext cx="1285884" cy="4143404"/>
          </a:xfrm>
          <a:prstGeom prst="rect">
            <a:avLst/>
          </a:prstGeom>
          <a:noFill/>
          <a:ln w="9525">
            <a:noFill/>
            <a:miter lim="800000"/>
            <a:headEnd/>
            <a:tailEnd/>
          </a:ln>
        </p:spPr>
      </p:pic>
      <p:sp>
        <p:nvSpPr>
          <p:cNvPr id="2" name="Заголовок 1"/>
          <p:cNvSpPr>
            <a:spLocks noGrp="1"/>
          </p:cNvSpPr>
          <p:nvPr>
            <p:ph type="title"/>
          </p:nvPr>
        </p:nvSpPr>
        <p:spPr>
          <a:xfrm>
            <a:off x="0" y="0"/>
            <a:ext cx="8858280" cy="785794"/>
          </a:xfrm>
        </p:spPr>
        <p:txBody>
          <a:bodyPr>
            <a:normAutofit/>
          </a:bodyPr>
          <a:lstStyle/>
          <a:p>
            <a:pPr algn="ctr"/>
            <a:r>
              <a:rPr lang="ru-RU" sz="2400" dirty="0" smtClean="0"/>
              <a:t>Прогестиновые методы контрацепции</a:t>
            </a:r>
            <a:endParaRPr lang="ru-RU" sz="2400" dirty="0"/>
          </a:p>
        </p:txBody>
      </p:sp>
      <p:sp>
        <p:nvSpPr>
          <p:cNvPr id="4" name="Текст 3"/>
          <p:cNvSpPr>
            <a:spLocks noGrp="1"/>
          </p:cNvSpPr>
          <p:nvPr>
            <p:ph type="body" sz="half" idx="3"/>
          </p:nvPr>
        </p:nvSpPr>
        <p:spPr>
          <a:xfrm>
            <a:off x="3714712" y="857232"/>
            <a:ext cx="5429288" cy="857256"/>
          </a:xfrm>
        </p:spPr>
        <p:txBody>
          <a:bodyPr>
            <a:normAutofit/>
          </a:bodyPr>
          <a:lstStyle/>
          <a:p>
            <a:r>
              <a:rPr lang="ru-RU" sz="2000" dirty="0" smtClean="0"/>
              <a:t>Внутриматочная гормональная система</a:t>
            </a:r>
          </a:p>
          <a:p>
            <a:endParaRPr lang="ru-RU" dirty="0"/>
          </a:p>
        </p:txBody>
      </p:sp>
      <p:sp>
        <p:nvSpPr>
          <p:cNvPr id="5" name="Содержимое 4"/>
          <p:cNvSpPr>
            <a:spLocks noGrp="1"/>
          </p:cNvSpPr>
          <p:nvPr>
            <p:ph sz="quarter" idx="2"/>
          </p:nvPr>
        </p:nvSpPr>
        <p:spPr>
          <a:xfrm>
            <a:off x="0" y="785794"/>
            <a:ext cx="3977640" cy="6072206"/>
          </a:xfrm>
        </p:spPr>
        <p:txBody>
          <a:bodyPr/>
          <a:lstStyle/>
          <a:p>
            <a:r>
              <a:rPr lang="ru-RU" sz="1800" b="1" dirty="0" smtClean="0"/>
              <a:t>Мини-пили</a:t>
            </a:r>
            <a:endParaRPr lang="ru-RU" sz="1800" dirty="0" smtClean="0"/>
          </a:p>
          <a:p>
            <a:r>
              <a:rPr lang="ru-RU" sz="1800" dirty="0" smtClean="0"/>
              <a:t>(противозачаточные таблетки прогестинового ряда - чистые гестагены)</a:t>
            </a:r>
          </a:p>
          <a:p>
            <a:r>
              <a:rPr lang="ru-RU" sz="1800" dirty="0" smtClean="0"/>
              <a:t>Назначается врачом</a:t>
            </a:r>
            <a:endParaRPr lang="ru-RU" sz="1800" dirty="0"/>
          </a:p>
        </p:txBody>
      </p:sp>
      <p:sp>
        <p:nvSpPr>
          <p:cNvPr id="6" name="Содержимое 5"/>
          <p:cNvSpPr>
            <a:spLocks noGrp="1"/>
          </p:cNvSpPr>
          <p:nvPr>
            <p:ph sz="quarter" idx="4"/>
          </p:nvPr>
        </p:nvSpPr>
        <p:spPr>
          <a:xfrm>
            <a:off x="4071934" y="1785926"/>
            <a:ext cx="2500330" cy="4683656"/>
          </a:xfrm>
        </p:spPr>
        <p:txBody>
          <a:bodyPr>
            <a:normAutofit/>
          </a:bodyPr>
          <a:lstStyle/>
          <a:p>
            <a:r>
              <a:rPr lang="ru-RU" sz="1800" dirty="0" smtClean="0"/>
              <a:t>Внутриматочная система "Мирена" </a:t>
            </a:r>
            <a:br>
              <a:rPr lang="ru-RU" sz="1800" dirty="0" smtClean="0"/>
            </a:br>
            <a:r>
              <a:rPr lang="ru-RU" sz="1800" dirty="0" smtClean="0"/>
              <a:t>(гормон-содержащая внутриматочная спираль)</a:t>
            </a:r>
          </a:p>
          <a:p>
            <a:r>
              <a:rPr lang="ru-RU" sz="1800" dirty="0" smtClean="0"/>
              <a:t>Назначается, устанавливается и извлекается врачом</a:t>
            </a:r>
            <a:endParaRPr lang="ru-RU" sz="1800" dirty="0"/>
          </a:p>
        </p:txBody>
      </p:sp>
      <p:pic>
        <p:nvPicPr>
          <p:cNvPr id="7" name="Рисунок 6" descr="http://bono-esse.ru/blizzard/img/Gyn/Contracep/012.jpg">
            <a:hlinkClick r:id="rId3"/>
          </p:cNvPr>
          <p:cNvPicPr/>
          <p:nvPr/>
        </p:nvPicPr>
        <p:blipFill>
          <a:blip r:embed="rId4"/>
          <a:srcRect/>
          <a:stretch>
            <a:fillRect/>
          </a:stretch>
        </p:blipFill>
        <p:spPr bwMode="auto">
          <a:xfrm>
            <a:off x="0" y="2357430"/>
            <a:ext cx="2857456" cy="2357454"/>
          </a:xfrm>
          <a:prstGeom prst="rect">
            <a:avLst/>
          </a:prstGeom>
          <a:noFill/>
          <a:ln w="9525">
            <a:noFill/>
            <a:miter lim="800000"/>
            <a:headEnd/>
            <a:tailEnd/>
          </a:ln>
        </p:spPr>
      </p:pic>
      <p:sp>
        <p:nvSpPr>
          <p:cNvPr id="23553" name="Rectangle 1"/>
          <p:cNvSpPr>
            <a:spLocks noChangeArrowheads="1"/>
          </p:cNvSpPr>
          <p:nvPr/>
        </p:nvSpPr>
        <p:spPr bwMode="auto">
          <a:xfrm>
            <a:off x="714348" y="5000636"/>
            <a:ext cx="242889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hlinkClick r:id="rId5"/>
              </a:rPr>
              <a:t>Экслютон</a:t>
            </a:r>
            <a:r>
              <a:rPr kumimoji="0" lang="ru-RU" b="0" i="0" u="none" strike="noStrike" cap="none" normalizeH="0" baseline="0" dirty="0" smtClean="0">
                <a:ln>
                  <a:noFill/>
                </a:ln>
                <a:solidFill>
                  <a:srgbClr val="008000"/>
                </a:solidFill>
                <a:effectLst/>
                <a:latin typeface="Calibri"/>
                <a:ea typeface="Times New Roman" pitchFamily="18" charset="0"/>
                <a:cs typeface="Arial" pitchFamily="34" charset="0"/>
                <a:hlinkClick r:id="rId5"/>
              </a:rPr>
              <a:t> </a:t>
            </a:r>
            <a:r>
              <a:rPr kumimoji="0" lang="ru-RU" sz="8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hlinkClick r:id="rId5"/>
              </a:rPr>
              <a:t/>
            </a:r>
            <a:br>
              <a:rPr kumimoji="0" lang="ru-RU" sz="8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hlinkClick r:id="rId5"/>
              </a:rPr>
            </a:br>
            <a:r>
              <a:rPr kumimoji="0" lang="ru-RU" sz="16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hlinkClick r:id="rId5"/>
              </a:rPr>
              <a:t>(</a:t>
            </a:r>
            <a:r>
              <a:rPr kumimoji="0" lang="ru-RU" sz="16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hlinkClick r:id="rId5"/>
              </a:rPr>
              <a:t>Линестренол</a:t>
            </a:r>
            <a:r>
              <a:rPr kumimoji="0" lang="ru-RU" sz="16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hlinkClick r:id="rId5"/>
              </a:rPr>
              <a:t> 0.5 мг)</a:t>
            </a:r>
            <a:r>
              <a:rPr kumimoji="0" lang="ru-RU" sz="16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мини-пили </a:t>
            </a:r>
          </a:p>
          <a:p>
            <a:pPr lvl="0" fontAlgn="base">
              <a:spcBef>
                <a:spcPct val="0"/>
              </a:spcBef>
              <a:spcAft>
                <a:spcPct val="0"/>
              </a:spcAft>
            </a:pPr>
            <a:r>
              <a:rPr lang="ru-RU" sz="1600" dirty="0" err="1" smtClean="0">
                <a:hlinkClick r:id="rId5"/>
              </a:rPr>
              <a:t>Оргаметрил</a:t>
            </a:r>
            <a:r>
              <a:rPr lang="ru-RU" sz="1600" dirty="0" smtClean="0">
                <a:hlinkClick r:id="rId5"/>
              </a:rPr>
              <a:t> </a:t>
            </a:r>
            <a:br>
              <a:rPr lang="ru-RU" sz="1600" dirty="0" smtClean="0">
                <a:hlinkClick r:id="rId5"/>
              </a:rPr>
            </a:br>
            <a:r>
              <a:rPr lang="ru-RU" sz="1600" dirty="0" smtClean="0">
                <a:hlinkClick r:id="rId5"/>
              </a:rPr>
              <a:t>(</a:t>
            </a:r>
            <a:r>
              <a:rPr lang="ru-RU" sz="1600" dirty="0" err="1" smtClean="0">
                <a:hlinkClick r:id="rId5"/>
              </a:rPr>
              <a:t>Линестренол</a:t>
            </a:r>
            <a:r>
              <a:rPr lang="ru-RU" sz="1600" dirty="0" smtClean="0">
                <a:hlinkClick r:id="rId5"/>
              </a:rPr>
              <a:t> 5 мг)</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ttp://bono-esse.ru/blizzard/img/Gyn/Contracep/mirena.jpg"/>
          <p:cNvPicPr/>
          <p:nvPr/>
        </p:nvPicPr>
        <p:blipFill>
          <a:blip r:embed="rId6"/>
          <a:srcRect/>
          <a:stretch>
            <a:fillRect/>
          </a:stretch>
        </p:blipFill>
        <p:spPr bwMode="auto">
          <a:xfrm>
            <a:off x="4214810" y="4357694"/>
            <a:ext cx="2286016" cy="2071702"/>
          </a:xfrm>
          <a:prstGeom prst="rect">
            <a:avLst/>
          </a:prstGeom>
          <a:noFill/>
          <a:ln w="9525">
            <a:noFill/>
            <a:miter lim="800000"/>
            <a:headEnd/>
            <a:tailEnd/>
          </a:ln>
        </p:spPr>
      </p:pic>
      <p:pic>
        <p:nvPicPr>
          <p:cNvPr id="12" name="Рисунок 11" descr="http://bono-esse.ru/blizzard/img/Gyn/Contracep/109.jpg"/>
          <p:cNvPicPr/>
          <p:nvPr/>
        </p:nvPicPr>
        <p:blipFill>
          <a:blip r:embed="rId7"/>
          <a:srcRect/>
          <a:stretch>
            <a:fillRect/>
          </a:stretch>
        </p:blipFill>
        <p:spPr bwMode="auto">
          <a:xfrm>
            <a:off x="6858016" y="1928802"/>
            <a:ext cx="1143008"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bono-esse.ru/blizzard/img/Gyn/Contracep/110.jpg"/>
          <p:cNvPicPr/>
          <p:nvPr/>
        </p:nvPicPr>
        <p:blipFill>
          <a:blip r:embed="rId2"/>
          <a:srcRect/>
          <a:stretch>
            <a:fillRect/>
          </a:stretch>
        </p:blipFill>
        <p:spPr bwMode="auto">
          <a:xfrm>
            <a:off x="4929190" y="1000108"/>
            <a:ext cx="1500198" cy="4357718"/>
          </a:xfrm>
          <a:prstGeom prst="rect">
            <a:avLst/>
          </a:prstGeom>
          <a:noFill/>
          <a:ln w="9525">
            <a:noFill/>
            <a:miter lim="800000"/>
            <a:headEnd/>
            <a:tailEnd/>
          </a:ln>
        </p:spPr>
      </p:pic>
      <p:pic>
        <p:nvPicPr>
          <p:cNvPr id="7" name="Рисунок 6" descr="http://bono-esse.ru/blizzard/img/Gyn/Contracep/090.jpg"/>
          <p:cNvPicPr/>
          <p:nvPr/>
        </p:nvPicPr>
        <p:blipFill>
          <a:blip r:embed="rId3"/>
          <a:srcRect/>
          <a:stretch>
            <a:fillRect/>
          </a:stretch>
        </p:blipFill>
        <p:spPr bwMode="auto">
          <a:xfrm>
            <a:off x="3571868" y="1857364"/>
            <a:ext cx="1743075" cy="2928958"/>
          </a:xfrm>
          <a:prstGeom prst="rect">
            <a:avLst/>
          </a:prstGeom>
          <a:noFill/>
          <a:ln w="9525">
            <a:noFill/>
            <a:miter lim="800000"/>
            <a:headEnd/>
            <a:tailEnd/>
          </a:ln>
        </p:spPr>
      </p:pic>
      <p:sp>
        <p:nvSpPr>
          <p:cNvPr id="5" name="Содержимое 4"/>
          <p:cNvSpPr>
            <a:spLocks noGrp="1"/>
          </p:cNvSpPr>
          <p:nvPr>
            <p:ph sz="quarter" idx="2"/>
          </p:nvPr>
        </p:nvSpPr>
        <p:spPr>
          <a:xfrm>
            <a:off x="0" y="928670"/>
            <a:ext cx="4286248" cy="5929330"/>
          </a:xfrm>
        </p:spPr>
        <p:txBody>
          <a:bodyPr>
            <a:normAutofit fontScale="70000" lnSpcReduction="20000"/>
          </a:bodyPr>
          <a:lstStyle/>
          <a:p>
            <a:r>
              <a:rPr lang="ru-RU" dirty="0" smtClean="0"/>
              <a:t>Можно использовать в любом возрасте как рожавшим, так и нерожавшим женщинам.</a:t>
            </a:r>
          </a:p>
          <a:p>
            <a:r>
              <a:rPr lang="ru-RU" dirty="0" smtClean="0"/>
              <a:t>Метод конфиденциален. Посторонние люди не знают, что женщина им пользуется.</a:t>
            </a:r>
          </a:p>
          <a:p>
            <a:r>
              <a:rPr lang="ru-RU" dirty="0" smtClean="0"/>
              <a:t>Инъекции производятся раз в 3 месяца (13 недель) при использовании препарата МПАПД (DMPA) и раз в 2 месяца при использовании препарата НЭЭ (NET-EN). Возможно запоздание последующих инъекций не более чем на 4 недели для МПАПД и на 2 недели для НЭЭ.</a:t>
            </a:r>
          </a:p>
          <a:p>
            <a:r>
              <a:rPr lang="ru-RU" dirty="0" smtClean="0"/>
              <a:t>Возможно выполнение инъекций вне больницы, в привычной обстановке.</a:t>
            </a:r>
          </a:p>
          <a:p>
            <a:r>
              <a:rPr lang="ru-RU" dirty="0" smtClean="0"/>
              <a:t>В первые месяцы после инъекции часто наблюдаются кровянистые выделения и нерегулярные менструации, после чего менструации обычно прекращаются.</a:t>
            </a:r>
          </a:p>
          <a:p>
            <a:r>
              <a:rPr lang="ru-RU" dirty="0" smtClean="0"/>
              <a:t>Постепенное прибавление веса и слабая головная боль не опасны.</a:t>
            </a:r>
            <a:endParaRPr lang="ru-RU" dirty="0"/>
          </a:p>
        </p:txBody>
      </p:sp>
      <p:sp>
        <p:nvSpPr>
          <p:cNvPr id="3" name="Текст 2"/>
          <p:cNvSpPr>
            <a:spLocks noGrp="1"/>
          </p:cNvSpPr>
          <p:nvPr>
            <p:ph type="body" idx="1"/>
          </p:nvPr>
        </p:nvSpPr>
        <p:spPr>
          <a:xfrm>
            <a:off x="500002" y="0"/>
            <a:ext cx="8643998" cy="785818"/>
          </a:xfrm>
        </p:spPr>
        <p:txBody>
          <a:bodyPr>
            <a:normAutofit/>
          </a:bodyPr>
          <a:lstStyle/>
          <a:p>
            <a:r>
              <a:rPr lang="ru-RU" sz="2600" dirty="0" smtClean="0"/>
              <a:t>Инъекционные гестагены (Депо-прогестагены)</a:t>
            </a:r>
          </a:p>
          <a:p>
            <a:endParaRPr lang="ru-RU" dirty="0"/>
          </a:p>
        </p:txBody>
      </p:sp>
      <p:sp>
        <p:nvSpPr>
          <p:cNvPr id="4" name="Текст 3"/>
          <p:cNvSpPr>
            <a:spLocks noGrp="1"/>
          </p:cNvSpPr>
          <p:nvPr>
            <p:ph type="body" sz="half" idx="3"/>
          </p:nvPr>
        </p:nvSpPr>
        <p:spPr>
          <a:xfrm>
            <a:off x="4000496" y="5357826"/>
            <a:ext cx="2341430" cy="1252526"/>
          </a:xfrm>
        </p:spPr>
        <p:txBody>
          <a:bodyPr>
            <a:normAutofit/>
          </a:bodyPr>
          <a:lstStyle/>
          <a:p>
            <a:r>
              <a:rPr lang="ru-RU" dirty="0" smtClean="0"/>
              <a:t>Депо-провера </a:t>
            </a:r>
            <a:br>
              <a:rPr lang="ru-RU" dirty="0" smtClean="0"/>
            </a:br>
            <a:r>
              <a:rPr lang="ru-RU" dirty="0" smtClean="0"/>
              <a:t>(медроксипрогестерона ацетат)</a:t>
            </a:r>
          </a:p>
          <a:p>
            <a:endParaRPr lang="ru-RU" dirty="0"/>
          </a:p>
        </p:txBody>
      </p:sp>
      <p:sp>
        <p:nvSpPr>
          <p:cNvPr id="6" name="Содержимое 5"/>
          <p:cNvSpPr>
            <a:spLocks noGrp="1"/>
          </p:cNvSpPr>
          <p:nvPr>
            <p:ph sz="quarter" idx="4"/>
          </p:nvPr>
        </p:nvSpPr>
        <p:spPr>
          <a:xfrm>
            <a:off x="6000760" y="1571612"/>
            <a:ext cx="2428892" cy="5000660"/>
          </a:xfrm>
        </p:spPr>
        <p:txBody>
          <a:bodyPr>
            <a:normAutofit fontScale="70000" lnSpcReduction="20000"/>
          </a:bodyPr>
          <a:lstStyle/>
          <a:p>
            <a:r>
              <a:rPr lang="ru-RU" dirty="0" smtClean="0"/>
              <a:t>Эффективность высокая</a:t>
            </a:r>
          </a:p>
          <a:p>
            <a:r>
              <a:rPr lang="ru-RU" dirty="0" smtClean="0"/>
              <a:t>Метод безопасен в период кормления грудью, начиная с 6 недель после родов.</a:t>
            </a:r>
          </a:p>
          <a:p>
            <a:r>
              <a:rPr lang="ru-RU" dirty="0" smtClean="0"/>
              <a:t>После прекращения инъекций женщина вновь сможет забеременеть. При использовании метода в течение трех месяцев - для наступления беременности может потребоваться несколько месяцев.</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bono-esse.ru/blizzard/img/Gyn/Contracep/norplant.jpg"/>
          <p:cNvPicPr/>
          <p:nvPr/>
        </p:nvPicPr>
        <p:blipFill>
          <a:blip r:embed="rId2"/>
          <a:srcRect/>
          <a:stretch>
            <a:fillRect/>
          </a:stretch>
        </p:blipFill>
        <p:spPr bwMode="auto">
          <a:xfrm>
            <a:off x="7286644" y="1357299"/>
            <a:ext cx="1857356" cy="1714512"/>
          </a:xfrm>
          <a:prstGeom prst="rect">
            <a:avLst/>
          </a:prstGeom>
          <a:noFill/>
          <a:ln w="9525">
            <a:noFill/>
            <a:miter lim="800000"/>
            <a:headEnd/>
            <a:tailEnd/>
          </a:ln>
        </p:spPr>
      </p:pic>
      <p:sp>
        <p:nvSpPr>
          <p:cNvPr id="3" name="Текст 2"/>
          <p:cNvSpPr>
            <a:spLocks noGrp="1"/>
          </p:cNvSpPr>
          <p:nvPr>
            <p:ph type="body" idx="1"/>
          </p:nvPr>
        </p:nvSpPr>
        <p:spPr>
          <a:xfrm>
            <a:off x="0" y="214290"/>
            <a:ext cx="3977640" cy="776310"/>
          </a:xfrm>
        </p:spPr>
        <p:txBody>
          <a:bodyPr>
            <a:normAutofit/>
          </a:bodyPr>
          <a:lstStyle/>
          <a:p>
            <a:r>
              <a:rPr lang="ru-RU" sz="2000" dirty="0" smtClean="0"/>
              <a:t>Внутриматочная гормональная система</a:t>
            </a:r>
          </a:p>
        </p:txBody>
      </p:sp>
      <p:sp>
        <p:nvSpPr>
          <p:cNvPr id="4" name="Текст 3"/>
          <p:cNvSpPr>
            <a:spLocks noGrp="1"/>
          </p:cNvSpPr>
          <p:nvPr>
            <p:ph type="body" sz="half" idx="3"/>
          </p:nvPr>
        </p:nvSpPr>
        <p:spPr>
          <a:xfrm>
            <a:off x="4214810" y="214290"/>
            <a:ext cx="4179406" cy="785818"/>
          </a:xfrm>
        </p:spPr>
        <p:txBody>
          <a:bodyPr>
            <a:normAutofit/>
          </a:bodyPr>
          <a:lstStyle/>
          <a:p>
            <a:r>
              <a:rPr lang="ru-RU" sz="2000" dirty="0" smtClean="0"/>
              <a:t>Имплантаты подкожные</a:t>
            </a:r>
          </a:p>
          <a:p>
            <a:endParaRPr lang="ru-RU" dirty="0"/>
          </a:p>
        </p:txBody>
      </p:sp>
      <p:sp>
        <p:nvSpPr>
          <p:cNvPr id="5" name="Содержимое 4"/>
          <p:cNvSpPr>
            <a:spLocks noGrp="1"/>
          </p:cNvSpPr>
          <p:nvPr>
            <p:ph sz="quarter" idx="2"/>
          </p:nvPr>
        </p:nvSpPr>
        <p:spPr>
          <a:xfrm>
            <a:off x="357158" y="1285860"/>
            <a:ext cx="3000396" cy="4540780"/>
          </a:xfrm>
        </p:spPr>
        <p:txBody>
          <a:bodyPr>
            <a:normAutofit/>
          </a:bodyPr>
          <a:lstStyle/>
          <a:p>
            <a:r>
              <a:rPr lang="ru-RU" sz="1800" dirty="0" smtClean="0"/>
              <a:t>Внутриматочная система "Мирена" </a:t>
            </a:r>
            <a:br>
              <a:rPr lang="ru-RU" sz="1800" dirty="0" smtClean="0"/>
            </a:br>
            <a:r>
              <a:rPr lang="ru-RU" sz="1800" dirty="0" smtClean="0"/>
              <a:t>(гормон-содержащая внутриматочная спираль)</a:t>
            </a:r>
          </a:p>
          <a:p>
            <a:r>
              <a:rPr lang="ru-RU" sz="1800" dirty="0" smtClean="0"/>
              <a:t>Назначается, устанавливается и извлекается врачом</a:t>
            </a:r>
            <a:endParaRPr lang="ru-RU" sz="1800" dirty="0"/>
          </a:p>
        </p:txBody>
      </p:sp>
      <p:sp>
        <p:nvSpPr>
          <p:cNvPr id="6" name="Содержимое 5"/>
          <p:cNvSpPr>
            <a:spLocks noGrp="1"/>
          </p:cNvSpPr>
          <p:nvPr>
            <p:ph sz="quarter" idx="4"/>
          </p:nvPr>
        </p:nvSpPr>
        <p:spPr>
          <a:xfrm>
            <a:off x="3500430" y="1000108"/>
            <a:ext cx="4214842" cy="4786346"/>
          </a:xfrm>
        </p:spPr>
        <p:txBody>
          <a:bodyPr>
            <a:normAutofit fontScale="77500" lnSpcReduction="20000"/>
          </a:bodyPr>
          <a:lstStyle/>
          <a:p>
            <a:r>
              <a:rPr lang="ru-RU" dirty="0" smtClean="0">
                <a:solidFill>
                  <a:schemeClr val="bg2">
                    <a:lumMod val="50000"/>
                  </a:schemeClr>
                </a:solidFill>
              </a:rPr>
              <a:t>Норплант </a:t>
            </a:r>
            <a:r>
              <a:rPr lang="ru-RU" dirty="0" smtClean="0"/>
              <a:t>(6 капсульный) - левоноргестрел - 216 мг </a:t>
            </a:r>
            <a:br>
              <a:rPr lang="ru-RU" dirty="0" smtClean="0"/>
            </a:br>
            <a:r>
              <a:rPr lang="ru-RU" dirty="0" smtClean="0"/>
              <a:t>Норплант-II (2 капсульный ) - левоноргестрел - 150 мг </a:t>
            </a:r>
            <a:br>
              <a:rPr lang="ru-RU" dirty="0" smtClean="0"/>
            </a:br>
            <a:r>
              <a:rPr lang="ru-RU" dirty="0" smtClean="0">
                <a:solidFill>
                  <a:schemeClr val="bg2">
                    <a:lumMod val="50000"/>
                  </a:schemeClr>
                </a:solidFill>
              </a:rPr>
              <a:t>Импланон</a:t>
            </a:r>
            <a:r>
              <a:rPr lang="ru-RU" dirty="0" smtClean="0"/>
              <a:t> (1 капсульный) (pdf., англ.) - этоногестрел - 69 мг (метаболит дезогестрела)</a:t>
            </a:r>
          </a:p>
          <a:p>
            <a:r>
              <a:rPr lang="ru-RU" dirty="0" smtClean="0"/>
              <a:t>Можно использовать в любом возрасте как рожавшим, так и нерожавшим женщинам.</a:t>
            </a:r>
          </a:p>
          <a:p>
            <a:r>
              <a:rPr lang="ru-RU" dirty="0" smtClean="0"/>
              <a:t>Метод безопасен в период кормления грудью, начиная с 6 недель после родов.</a:t>
            </a:r>
          </a:p>
          <a:p>
            <a:r>
              <a:rPr lang="ru-RU" dirty="0" smtClean="0"/>
              <a:t>Возможны неожиданные необильные менструации или кровянистые выделения; возможно прекращение менструаций, но это не опасно.</a:t>
            </a:r>
            <a:endParaRPr lang="ru-RU" dirty="0"/>
          </a:p>
        </p:txBody>
      </p:sp>
      <p:pic>
        <p:nvPicPr>
          <p:cNvPr id="7" name="Рисунок 6" descr="http://bono-esse.ru/blizzard/img/Gyn/Contracep/mirena.jpg"/>
          <p:cNvPicPr/>
          <p:nvPr/>
        </p:nvPicPr>
        <p:blipFill>
          <a:blip r:embed="rId3"/>
          <a:srcRect/>
          <a:stretch>
            <a:fillRect/>
          </a:stretch>
        </p:blipFill>
        <p:spPr bwMode="auto">
          <a:xfrm>
            <a:off x="285720" y="3857628"/>
            <a:ext cx="1952629" cy="1309689"/>
          </a:xfrm>
          <a:prstGeom prst="rect">
            <a:avLst/>
          </a:prstGeom>
          <a:noFill/>
          <a:ln w="9525">
            <a:noFill/>
            <a:miter lim="800000"/>
            <a:headEnd/>
            <a:tailEnd/>
          </a:ln>
        </p:spPr>
      </p:pic>
      <p:pic>
        <p:nvPicPr>
          <p:cNvPr id="8" name="Рисунок 7" descr="http://bono-esse.ru/blizzard/img/Gyn/Contracep/109.jpg"/>
          <p:cNvPicPr/>
          <p:nvPr/>
        </p:nvPicPr>
        <p:blipFill>
          <a:blip r:embed="rId4"/>
          <a:srcRect/>
          <a:stretch>
            <a:fillRect/>
          </a:stretch>
        </p:blipFill>
        <p:spPr bwMode="auto">
          <a:xfrm>
            <a:off x="2357422" y="3571876"/>
            <a:ext cx="1119190" cy="3071810"/>
          </a:xfrm>
          <a:prstGeom prst="rect">
            <a:avLst/>
          </a:prstGeom>
          <a:noFill/>
          <a:ln w="9525">
            <a:noFill/>
            <a:miter lim="800000"/>
            <a:headEnd/>
            <a:tailEnd/>
          </a:ln>
        </p:spPr>
      </p:pic>
      <p:sp>
        <p:nvSpPr>
          <p:cNvPr id="26625" name="Rectangle 1"/>
          <p:cNvSpPr>
            <a:spLocks noChangeArrowheads="1"/>
          </p:cNvSpPr>
          <p:nvPr/>
        </p:nvSpPr>
        <p:spPr bwMode="auto">
          <a:xfrm>
            <a:off x="3428992" y="5572140"/>
            <a:ext cx="550072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Один или несколько небольших стержней или капсул помещают под кожу плеча женщины. После ввода имплантатов ничего другого делать не требуется.</a:t>
            </a:r>
            <a:r>
              <a:rPr lang="ru-RU" sz="1600" dirty="0" smtClean="0"/>
              <a:t> Высокая эффективность в течение 3-7 лет, в зависимости от типа имплантата.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normAutofit/>
          </a:bodyPr>
          <a:lstStyle/>
          <a:p>
            <a:pPr algn="ctr"/>
            <a:r>
              <a:rPr lang="ru-RU" sz="2800" dirty="0" smtClean="0"/>
              <a:t>Экстренная контрацепция</a:t>
            </a:r>
            <a:endParaRPr lang="ru-RU" sz="2800" dirty="0"/>
          </a:p>
        </p:txBody>
      </p:sp>
      <p:sp>
        <p:nvSpPr>
          <p:cNvPr id="5" name="Содержимое 4"/>
          <p:cNvSpPr>
            <a:spLocks noGrp="1"/>
          </p:cNvSpPr>
          <p:nvPr>
            <p:ph sz="quarter" idx="2"/>
          </p:nvPr>
        </p:nvSpPr>
        <p:spPr>
          <a:xfrm>
            <a:off x="0" y="928670"/>
            <a:ext cx="3691920" cy="5612350"/>
          </a:xfrm>
        </p:spPr>
        <p:txBody>
          <a:bodyPr>
            <a:normAutofit/>
          </a:bodyPr>
          <a:lstStyle/>
          <a:p>
            <a:r>
              <a:rPr lang="ru-RU" b="1" dirty="0" smtClean="0">
                <a:solidFill>
                  <a:schemeClr val="bg2">
                    <a:lumMod val="50000"/>
                  </a:schemeClr>
                </a:solidFill>
              </a:rPr>
              <a:t>Экстренная (посткоитальная) контрацепция</a:t>
            </a:r>
            <a:endParaRPr lang="ru-RU" dirty="0" smtClean="0">
              <a:solidFill>
                <a:schemeClr val="bg2">
                  <a:lumMod val="50000"/>
                </a:schemeClr>
              </a:solidFill>
            </a:endParaRPr>
          </a:p>
          <a:p>
            <a:r>
              <a:rPr lang="ru-RU" sz="1800" dirty="0" smtClean="0"/>
              <a:t>Безопасна для всех женщин, но имеет побочные действия.</a:t>
            </a:r>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r>
              <a:rPr lang="ru-RU" sz="1800" dirty="0" smtClean="0">
                <a:solidFill>
                  <a:schemeClr val="bg2">
                    <a:lumMod val="50000"/>
                  </a:schemeClr>
                </a:solidFill>
              </a:rPr>
              <a:t>Плановые методы контрацепции </a:t>
            </a:r>
            <a:r>
              <a:rPr lang="ru-RU" sz="1800" dirty="0" smtClean="0"/>
              <a:t>более эффективны, пожалуйста, обдумайте их использование.</a:t>
            </a:r>
            <a:endParaRPr lang="ru-RU" sz="1800" dirty="0"/>
          </a:p>
        </p:txBody>
      </p:sp>
      <p:sp>
        <p:nvSpPr>
          <p:cNvPr id="6" name="Содержимое 5"/>
          <p:cNvSpPr>
            <a:spLocks noGrp="1"/>
          </p:cNvSpPr>
          <p:nvPr>
            <p:ph sz="quarter" idx="4"/>
          </p:nvPr>
        </p:nvSpPr>
        <p:spPr>
          <a:xfrm>
            <a:off x="5572132" y="1428736"/>
            <a:ext cx="2428892" cy="4429156"/>
          </a:xfrm>
        </p:spPr>
        <p:txBody>
          <a:bodyPr>
            <a:normAutofit lnSpcReduction="10000"/>
          </a:bodyPr>
          <a:lstStyle/>
          <a:p>
            <a:r>
              <a:rPr lang="ru-RU" sz="1800" dirty="0" smtClean="0"/>
              <a:t>Эффективность зависит от средства и сроков применения.</a:t>
            </a:r>
          </a:p>
          <a:p>
            <a:r>
              <a:rPr lang="ru-RU" sz="1800" dirty="0" smtClean="0"/>
              <a:t>Помогают предотвратить беременность, если их принять в течение 5 дней после незащищенного полового акта или в случае ошибки в использовании метода контрацепции.</a:t>
            </a:r>
            <a:endParaRPr lang="ru-RU" sz="1800" dirty="0"/>
          </a:p>
        </p:txBody>
      </p:sp>
      <p:sp>
        <p:nvSpPr>
          <p:cNvPr id="28673" name="Rectangle 1"/>
          <p:cNvSpPr>
            <a:spLocks noChangeArrowheads="1"/>
          </p:cNvSpPr>
          <p:nvPr/>
        </p:nvSpPr>
        <p:spPr bwMode="auto">
          <a:xfrm>
            <a:off x="714348" y="2857496"/>
            <a:ext cx="435771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bg2">
                    <a:lumMod val="50000"/>
                  </a:schemeClr>
                </a:solidFill>
                <a:effectLst/>
                <a:latin typeface="Helvetica" charset="-52"/>
                <a:ea typeface="Times New Roman" pitchFamily="18" charset="0"/>
                <a:cs typeface="Times New Roman" pitchFamily="18" charset="0"/>
              </a:rPr>
              <a:t>Назначается врачом</a:t>
            </a:r>
            <a:endParaRPr kumimoji="0" lang="ru-RU"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Высокие дозы эстрогенов</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Любой КОК</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Чистые гестагены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Антигонадотропины (</a:t>
            </a:r>
            <a:r>
              <a:rPr kumimoji="0" lang="ru-RU" sz="1400" b="0" i="0" u="none" strike="noStrike" cap="none" normalizeH="0" baseline="0" dirty="0" smtClean="0">
                <a:ln>
                  <a:noFill/>
                </a:ln>
                <a:solidFill>
                  <a:srgbClr val="008000"/>
                </a:solidFill>
                <a:effectLst/>
                <a:latin typeface="Helvetica" charset="-52"/>
                <a:ea typeface="Times New Roman" pitchFamily="18" charset="0"/>
                <a:cs typeface="Times New Roman" pitchFamily="18" charset="0"/>
              </a:rPr>
              <a:t>даназол</a:t>
            </a:r>
            <a:r>
              <a:rPr kumimoji="0" lang="ru-RU" sz="14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a:t>
            </a:r>
            <a:endParaRPr kumimoji="0" lang="ru-RU" sz="1400" b="0" i="0" u="none" strike="noStrike" cap="none" normalizeH="0" baseline="0" dirty="0" smtClean="0">
              <a:ln>
                <a:noFill/>
              </a:ln>
              <a:solidFill>
                <a:srgbClr val="504A4A"/>
              </a:solidFill>
              <a:effectLst/>
              <a:latin typeface="Helvetica" charset="-52"/>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504A4A"/>
                </a:solidFill>
                <a:effectLst/>
                <a:latin typeface="Helvetica" charset="-52"/>
                <a:ea typeface="Times New Roman" pitchFamily="18" charset="0"/>
                <a:cs typeface="Arial" pitchFamily="34" charset="0"/>
              </a:rPr>
              <a:t>Введение ВМС</a:t>
            </a:r>
            <a:r>
              <a:rPr kumimoji="0" lang="ru-RU" sz="1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72518" cy="857256"/>
          </a:xfrm>
        </p:spPr>
        <p:txBody>
          <a:bodyPr>
            <a:normAutofit fontScale="90000"/>
          </a:bodyPr>
          <a:lstStyle/>
          <a:p>
            <a:r>
              <a:rPr lang="ru-RU" dirty="0" smtClean="0"/>
              <a:t/>
            </a:r>
            <a:br>
              <a:rPr lang="ru-RU" dirty="0" smtClean="0"/>
            </a:br>
            <a:endParaRPr lang="ru-RU" dirty="0"/>
          </a:p>
        </p:txBody>
      </p:sp>
      <p:sp>
        <p:nvSpPr>
          <p:cNvPr id="3" name="Текст 2"/>
          <p:cNvSpPr>
            <a:spLocks noGrp="1"/>
          </p:cNvSpPr>
          <p:nvPr>
            <p:ph type="body" idx="1"/>
          </p:nvPr>
        </p:nvSpPr>
        <p:spPr>
          <a:xfrm>
            <a:off x="285720" y="285728"/>
            <a:ext cx="8572560" cy="1028704"/>
          </a:xfrm>
        </p:spPr>
        <p:txBody>
          <a:bodyPr>
            <a:noAutofit/>
          </a:bodyPr>
          <a:lstStyle/>
          <a:p>
            <a:r>
              <a:rPr lang="ru-RU" sz="2800" dirty="0" smtClean="0"/>
              <a:t>Выбор контрацептивов с учетом возраста</a:t>
            </a:r>
            <a:endParaRPr lang="ru-RU" sz="2800" dirty="0"/>
          </a:p>
        </p:txBody>
      </p:sp>
      <p:pic>
        <p:nvPicPr>
          <p:cNvPr id="7" name="Содержимое 6" descr="http://static.medportal.ru/pic/common/hash/f/4/f4de3572-86d8-483d-a690-24a6c4d4b814.jpg"/>
          <p:cNvPicPr>
            <a:picLocks noGrp="1"/>
          </p:cNvPicPr>
          <p:nvPr>
            <p:ph sz="quarter" idx="2"/>
          </p:nvPr>
        </p:nvPicPr>
        <p:blipFill>
          <a:blip r:embed="rId2"/>
          <a:srcRect/>
          <a:stretch>
            <a:fillRect/>
          </a:stretch>
        </p:blipFill>
        <p:spPr bwMode="auto">
          <a:xfrm>
            <a:off x="2285984" y="3571876"/>
            <a:ext cx="4286280" cy="3000396"/>
          </a:xfrm>
          <a:prstGeom prst="rect">
            <a:avLst/>
          </a:prstGeom>
          <a:noFill/>
          <a:ln w="9525">
            <a:noFill/>
            <a:miter lim="800000"/>
            <a:headEnd/>
            <a:tailEnd/>
          </a:ln>
        </p:spPr>
      </p:pic>
      <p:sp>
        <p:nvSpPr>
          <p:cNvPr id="29697" name="Rectangle 1"/>
          <p:cNvSpPr>
            <a:spLocks noChangeArrowheads="1"/>
          </p:cNvSpPr>
          <p:nvPr/>
        </p:nvSpPr>
        <p:spPr bwMode="auto">
          <a:xfrm>
            <a:off x="214282" y="1428736"/>
            <a:ext cx="78581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Выбор метода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rgbClr val="003366"/>
                </a:solidFill>
                <a:effectLst/>
                <a:latin typeface="Georgia" pitchFamily="18" charset="0"/>
                <a:ea typeface="Times New Roman" pitchFamily="18" charset="0"/>
                <a:cs typeface="Times New Roman" pitchFamily="18" charset="0"/>
              </a:rPr>
              <a:t>контрацепции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задача, которую лучше всего решать вместе с</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rgbClr val="003366"/>
                </a:solidFill>
                <a:effectLst/>
                <a:latin typeface="Georgia" pitchFamily="18" charset="0"/>
                <a:ea typeface="Times New Roman" pitchFamily="18" charset="0"/>
                <a:cs typeface="Times New Roman" pitchFamily="18" charset="0"/>
              </a:rPr>
              <a:t>врачом</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Главными критериями являются</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эффективность контрацепции (насколько высок риск забеременеть, несмотря 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предпринятые действия) 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удобство применяемого метода.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Также следует</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rgbClr val="003366"/>
                </a:solidFill>
                <a:effectLst/>
                <a:latin typeface="Georgia" pitchFamily="18" charset="0"/>
                <a:ea typeface="Times New Roman" pitchFamily="18" charset="0"/>
                <a:cs typeface="Times New Roman" pitchFamily="18" charset="0"/>
              </a:rPr>
              <a:t>думать</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о</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побочных эффектов избранного способа 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сложности отказа от</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метода, 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случай, если женщина захочет забеременеть. В</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целом, выбор противозачаточного средства зависит </a:t>
            </a:r>
            <a:r>
              <a:rPr kumimoji="0" lang="ru-RU" b="0" i="0" u="sng" strike="noStrike" cap="none" normalizeH="0" baseline="0" dirty="0" smtClean="0">
                <a:ln>
                  <a:noFill/>
                </a:ln>
                <a:solidFill>
                  <a:schemeClr val="bg2">
                    <a:lumMod val="50000"/>
                  </a:schemeClr>
                </a:solidFill>
                <a:effectLst/>
                <a:latin typeface="Georgia" pitchFamily="18" charset="0"/>
                <a:ea typeface="Times New Roman" pitchFamily="18" charset="0"/>
                <a:cs typeface="Times New Roman" pitchFamily="18" charset="0"/>
              </a:rPr>
              <a:t>от</a:t>
            </a:r>
            <a:r>
              <a:rPr kumimoji="0" lang="ru-RU" b="0" i="0" u="sng" strike="noStrike" cap="none" normalizeH="0" baseline="0" dirty="0" smtClean="0">
                <a:ln>
                  <a:noFill/>
                </a:ln>
                <a:solidFill>
                  <a:schemeClr val="bg2">
                    <a:lumMod val="50000"/>
                  </a:schemeClr>
                </a:solidFill>
                <a:effectLst/>
                <a:latin typeface="Calibri"/>
                <a:ea typeface="Times New Roman" pitchFamily="18" charset="0"/>
                <a:cs typeface="Times New Roman" pitchFamily="18" charset="0"/>
              </a:rPr>
              <a:t> </a:t>
            </a:r>
            <a:r>
              <a:rPr kumimoji="0" lang="ru-RU" b="0" i="0" u="sng" strike="noStrike" cap="none" normalizeH="0" baseline="0" dirty="0" smtClean="0">
                <a:ln>
                  <a:noFill/>
                </a:ln>
                <a:solidFill>
                  <a:schemeClr val="bg2">
                    <a:lumMod val="50000"/>
                  </a:schemeClr>
                </a:solidFill>
                <a:effectLst/>
                <a:latin typeface="Georgia" pitchFamily="18" charset="0"/>
                <a:ea typeface="Times New Roman" pitchFamily="18" charset="0"/>
                <a:cs typeface="Times New Roman" pitchFamily="18" charset="0"/>
              </a:rPr>
              <a:t>возраста женщины.</a:t>
            </a:r>
            <a:endParaRPr kumimoji="0" lang="ru-RU" b="0" i="0" u="sng"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286248" cy="6858000"/>
          </a:xfrm>
        </p:spPr>
        <p:txBody>
          <a:bodyPr>
            <a:normAutofit fontScale="62500" lnSpcReduction="20000"/>
          </a:bodyPr>
          <a:lstStyle/>
          <a:p>
            <a:r>
              <a:rPr lang="ru-RU" b="1" dirty="0" smtClean="0">
                <a:solidFill>
                  <a:schemeClr val="bg2">
                    <a:lumMod val="50000"/>
                  </a:schemeClr>
                </a:solidFill>
              </a:rPr>
              <a:t>16-19 лет</a:t>
            </a:r>
            <a:endParaRPr lang="ru-RU" dirty="0" smtClean="0">
              <a:solidFill>
                <a:schemeClr val="bg2">
                  <a:lumMod val="50000"/>
                </a:schemeClr>
              </a:solidFill>
            </a:endParaRPr>
          </a:p>
          <a:p>
            <a:r>
              <a:rPr lang="ru-RU" dirty="0" smtClean="0"/>
              <a:t>Наиболее подходящим для этого возраста признаётся гормональная контрацепция.</a:t>
            </a:r>
          </a:p>
          <a:p>
            <a:r>
              <a:rPr lang="ru-RU" dirty="0" smtClean="0"/>
              <a:t>Однако, её применение считается оправданным при следующих условиях: </a:t>
            </a:r>
          </a:p>
          <a:p>
            <a:pPr lvl="0"/>
            <a:r>
              <a:rPr lang="ru-RU" dirty="0" smtClean="0"/>
              <a:t>регулярная половая жизнь;</a:t>
            </a:r>
          </a:p>
          <a:p>
            <a:pPr lvl="0"/>
            <a:r>
              <a:rPr lang="ru-RU" dirty="0" smtClean="0"/>
              <a:t>наступление первой менструации не менее двух лет назад;</a:t>
            </a:r>
          </a:p>
          <a:p>
            <a:pPr lvl="0"/>
            <a:r>
              <a:rPr lang="ru-RU" dirty="0" smtClean="0"/>
              <a:t>рост не менее 160 см; </a:t>
            </a:r>
          </a:p>
          <a:p>
            <a:pPr lvl="0"/>
            <a:r>
              <a:rPr lang="ru-RU" dirty="0" smtClean="0"/>
              <a:t>отсутствие ожирения и серьёзных заболевании сердца и сосудов.</a:t>
            </a:r>
          </a:p>
          <a:p>
            <a:r>
              <a:rPr lang="ru-RU" dirty="0" smtClean="0"/>
              <a:t>Всемирная Организация Здравоохранения рекомендует подросткам комбинированные противозачаточные таблетки. </a:t>
            </a:r>
          </a:p>
          <a:p>
            <a:r>
              <a:rPr lang="ru-RU" dirty="0" smtClean="0"/>
              <a:t>Лучше всего подходят </a:t>
            </a:r>
            <a:r>
              <a:rPr lang="ru-RU" b="1" u="sng" dirty="0" smtClean="0">
                <a:solidFill>
                  <a:schemeClr val="bg2">
                    <a:lumMod val="50000"/>
                  </a:schemeClr>
                </a:solidFill>
              </a:rPr>
              <a:t>трёхфазные</a:t>
            </a:r>
            <a:r>
              <a:rPr lang="ru-RU" dirty="0" smtClean="0"/>
              <a:t> </a:t>
            </a:r>
            <a:r>
              <a:rPr lang="ru-RU" dirty="0" smtClean="0">
                <a:solidFill>
                  <a:schemeClr val="bg2">
                    <a:lumMod val="50000"/>
                  </a:schemeClr>
                </a:solidFill>
              </a:rPr>
              <a:t>(Триквилар, Три-регол, Тризистон) и однофазные (Силест, Фемоден, Мерсилон, Марвелон) препараты. </a:t>
            </a:r>
            <a:r>
              <a:rPr lang="ru-RU" dirty="0" smtClean="0"/>
              <a:t>Они обеспечивают наименьшее вмешательство в естественное течение процессов, происходящих в женском организме, и сохраняют стабильность.</a:t>
            </a:r>
          </a:p>
          <a:p>
            <a:endParaRPr lang="ru-RU" dirty="0"/>
          </a:p>
        </p:txBody>
      </p:sp>
      <p:sp>
        <p:nvSpPr>
          <p:cNvPr id="4" name="Содержимое 3"/>
          <p:cNvSpPr>
            <a:spLocks noGrp="1"/>
          </p:cNvSpPr>
          <p:nvPr>
            <p:ph sz="half" idx="2"/>
          </p:nvPr>
        </p:nvSpPr>
        <p:spPr>
          <a:xfrm>
            <a:off x="4357686" y="0"/>
            <a:ext cx="4214842" cy="6858000"/>
          </a:xfrm>
        </p:spPr>
        <p:txBody>
          <a:bodyPr>
            <a:normAutofit fontScale="62500" lnSpcReduction="20000"/>
          </a:bodyPr>
          <a:lstStyle/>
          <a:p>
            <a:r>
              <a:rPr lang="ru-RU" b="1" dirty="0" smtClean="0">
                <a:solidFill>
                  <a:schemeClr val="bg2">
                    <a:lumMod val="50000"/>
                  </a:schemeClr>
                </a:solidFill>
              </a:rPr>
              <a:t>19-35 лет</a:t>
            </a:r>
            <a:endParaRPr lang="ru-RU" dirty="0" smtClean="0">
              <a:solidFill>
                <a:schemeClr val="bg2">
                  <a:lumMod val="50000"/>
                </a:schemeClr>
              </a:solidFill>
            </a:endParaRPr>
          </a:p>
          <a:p>
            <a:r>
              <a:rPr lang="ru-RU" dirty="0" smtClean="0"/>
              <a:t>Женщинам данного возраста </a:t>
            </a:r>
            <a:r>
              <a:rPr lang="ru-RU" b="1" dirty="0" smtClean="0"/>
              <a:t>подходят все средства и методы контрацепции</a:t>
            </a:r>
            <a:r>
              <a:rPr lang="ru-RU" dirty="0" smtClean="0"/>
              <a:t>, но наиболее оптимальными считают внутриматочные средства.</a:t>
            </a:r>
          </a:p>
          <a:p>
            <a:r>
              <a:rPr lang="ru-RU" dirty="0" smtClean="0"/>
              <a:t> Этот метод дёшев и не требует постоянного самоконтроля, необходимого при приёме противозачаточных таблеток.</a:t>
            </a:r>
          </a:p>
          <a:p>
            <a:r>
              <a:rPr lang="ru-RU" dirty="0" smtClean="0"/>
              <a:t>В то же время, гормональная контрацепция остаётся одним из самых эффективных и приемлемых методов предохранения от нежелательной беременности. Кроме того, гормональные контрацептивы также играют важную роль в профилактике таких заболеваний, как нарушения менструального цикла, бесплодие, эндометриоз. </a:t>
            </a:r>
          </a:p>
          <a:p>
            <a:r>
              <a:rPr lang="ru-RU" dirty="0" smtClean="0"/>
              <a:t>В этом возрасте врачи рекомендуют использовать низко дозированные комбинированные препараты, как наиболее безопасные.</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0"/>
            <a:ext cx="8715436" cy="6429420"/>
          </a:xfrm>
        </p:spPr>
        <p:txBody>
          <a:bodyPr>
            <a:normAutofit fontScale="47500" lnSpcReduction="20000"/>
          </a:bodyPr>
          <a:lstStyle/>
          <a:p>
            <a:r>
              <a:rPr lang="ru-RU" sz="3400" b="1" dirty="0" smtClean="0">
                <a:solidFill>
                  <a:schemeClr val="bg2">
                    <a:lumMod val="50000"/>
                  </a:schemeClr>
                </a:solidFill>
              </a:rPr>
              <a:t>35-45 лет</a:t>
            </a:r>
            <a:endParaRPr lang="ru-RU" sz="3400" dirty="0" smtClean="0">
              <a:solidFill>
                <a:schemeClr val="bg2">
                  <a:lumMod val="50000"/>
                </a:schemeClr>
              </a:solidFill>
            </a:endParaRPr>
          </a:p>
          <a:p>
            <a:r>
              <a:rPr lang="ru-RU" sz="3400" b="1" dirty="0" smtClean="0"/>
              <a:t>Внутриматочные средства</a:t>
            </a:r>
            <a:r>
              <a:rPr lang="ru-RU" sz="3400" dirty="0" smtClean="0"/>
              <a:t> в этом возрасте предпочтительны, однако они нередко противопоказаны в связи с наличием у женщин заболеваний шейки и тела матки (эрозии, миомы и т.д.).</a:t>
            </a:r>
          </a:p>
          <a:p>
            <a:r>
              <a:rPr lang="ru-RU" sz="3400" dirty="0" smtClean="0"/>
              <a:t>Из-за курения, избыточной массы тела, эндокринологических заболеваний бывает осложнён и подбор гормональных контрацептивов.</a:t>
            </a:r>
          </a:p>
          <a:p>
            <a:r>
              <a:rPr lang="ru-RU" sz="3400" dirty="0" smtClean="0"/>
              <a:t>При выборе гормональных методов контрацепции (при отсутствии противопоказаний и вредных привычек, например курения) предпочтение следует отдавать </a:t>
            </a:r>
            <a:r>
              <a:rPr lang="ru-RU" sz="3400" b="1" dirty="0" smtClean="0"/>
              <a:t>комбинированным противозачаточным таблеткам</a:t>
            </a:r>
            <a:r>
              <a:rPr lang="ru-RU" sz="3400" dirty="0" smtClean="0"/>
              <a:t> последнего поколения и трёхфазным препаратам (Фемоден, Марвелон, Силест, Триквилар, Три-регол, Тризистон).</a:t>
            </a:r>
          </a:p>
          <a:p>
            <a:endParaRPr lang="ru-RU" dirty="0" smtClean="0"/>
          </a:p>
          <a:p>
            <a:pPr>
              <a:buNone/>
            </a:pPr>
            <a:r>
              <a:rPr lang="ru-RU" sz="3400" dirty="0" smtClean="0">
                <a:solidFill>
                  <a:schemeClr val="bg2">
                    <a:lumMod val="50000"/>
                  </a:schemeClr>
                </a:solidFill>
              </a:rPr>
              <a:t>Для женщин 35-40 лет </a:t>
            </a:r>
            <a:r>
              <a:rPr lang="ru-RU" dirty="0" smtClean="0"/>
              <a:t> </a:t>
            </a:r>
            <a:r>
              <a:rPr lang="ru-RU" sz="3400" b="1" dirty="0" smtClean="0"/>
              <a:t>гормональные средства, вживляемые под кожу и вводимые в уколах</a:t>
            </a:r>
            <a:r>
              <a:rPr lang="ru-RU" sz="3400" dirty="0" smtClean="0"/>
              <a:t>. Основное преимущество заключается в том, что внутримышечное введение (1 раз в 3 месяца) или вживление средства под кожу (1 раз в 3-5 лет) требует гораздо меньшего самоконтроля, чем ежедневный приём таблеток. Наиболее распространённые препараты этой группы таковы:</a:t>
            </a:r>
          </a:p>
          <a:p>
            <a:r>
              <a:rPr lang="ru-RU" sz="3400" b="1" u="sng" dirty="0" smtClean="0">
                <a:solidFill>
                  <a:schemeClr val="bg2">
                    <a:lumMod val="50000"/>
                  </a:schemeClr>
                </a:solidFill>
              </a:rPr>
              <a:t>Депо-Провер</a:t>
            </a:r>
            <a:r>
              <a:rPr lang="ru-RU" sz="3400" b="1" dirty="0" smtClean="0">
                <a:solidFill>
                  <a:schemeClr val="bg2">
                    <a:lumMod val="50000"/>
                  </a:schemeClr>
                </a:solidFill>
              </a:rPr>
              <a:t>а.</a:t>
            </a:r>
            <a:r>
              <a:rPr lang="ru-RU" sz="3400" dirty="0" smtClean="0"/>
              <a:t> Помимо контрацептивного действия, это средство снижает риск возникновениявоспалительных заболеваний женских половых органов, молочницы (вагинального кандидоза), патологических изменений слизистой оболочки матки и молочных желез. </a:t>
            </a:r>
          </a:p>
          <a:p>
            <a:pPr>
              <a:buNone/>
            </a:pPr>
            <a:r>
              <a:rPr lang="ru-RU" sz="3400" dirty="0" smtClean="0"/>
              <a:t>Так же применяется для лечения эндометриоза. Восстановление детородной функции после отмены препарата происходит в течение 5-9 месяцев.</a:t>
            </a:r>
          </a:p>
          <a:p>
            <a:r>
              <a:rPr lang="ru-RU" sz="3400" b="1" u="sng" dirty="0" smtClean="0">
                <a:solidFill>
                  <a:schemeClr val="bg2">
                    <a:lumMod val="50000"/>
                  </a:schemeClr>
                </a:solidFill>
              </a:rPr>
              <a:t>Норплант и Норплант-2</a:t>
            </a:r>
            <a:r>
              <a:rPr lang="ru-RU" sz="3400" u="sng" dirty="0" smtClean="0">
                <a:solidFill>
                  <a:schemeClr val="bg2">
                    <a:lumMod val="50000"/>
                  </a:schemeClr>
                </a:solidFill>
              </a:rPr>
              <a:t> </a:t>
            </a:r>
            <a:r>
              <a:rPr lang="ru-RU" sz="3400" dirty="0" smtClean="0"/>
              <a:t>(капсулы, вживляемые под кожу плеча через небольшой разрез под местным обезболиванием). Контрацептивный эффект проявляется уже через сутки после введения и продолжается в течение 5 лет (3 года при использовании системы Норплант-2).</a:t>
            </a: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lstStyle/>
          <a:p>
            <a:r>
              <a:rPr lang="ru-RU" b="1" dirty="0" smtClean="0">
                <a:solidFill>
                  <a:schemeClr val="bg2">
                    <a:lumMod val="50000"/>
                  </a:schemeClr>
                </a:solidFill>
              </a:rPr>
              <a:t>Местная контрацепция</a:t>
            </a:r>
          </a:p>
          <a:p>
            <a:r>
              <a:rPr lang="ru-RU" b="1" dirty="0" smtClean="0">
                <a:solidFill>
                  <a:schemeClr val="bg2">
                    <a:lumMod val="50000"/>
                  </a:schemeClr>
                </a:solidFill>
              </a:rPr>
              <a:t>Системная контрацепция</a:t>
            </a:r>
          </a:p>
          <a:p>
            <a:r>
              <a:rPr lang="ru-RU" b="1" dirty="0" smtClean="0">
                <a:solidFill>
                  <a:schemeClr val="bg2">
                    <a:lumMod val="50000"/>
                  </a:schemeClr>
                </a:solidFill>
              </a:rPr>
              <a:t>Экстренная контрацепция</a:t>
            </a:r>
          </a:p>
          <a:p>
            <a:r>
              <a:rPr lang="ru-RU" b="1" dirty="0" smtClean="0">
                <a:solidFill>
                  <a:schemeClr val="bg2">
                    <a:lumMod val="50000"/>
                  </a:schemeClr>
                </a:solidFill>
              </a:rPr>
              <a:t>Выбор контрацептивов с учетом возраста</a:t>
            </a:r>
            <a:endParaRPr lang="ru-RU" dirty="0" smtClean="0">
              <a:solidFill>
                <a:schemeClr val="bg2">
                  <a:lumMod val="50000"/>
                </a:schemeClr>
              </a:solidFill>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929718" cy="6643710"/>
          </a:xfrm>
        </p:spPr>
        <p:txBody>
          <a:bodyPr>
            <a:normAutofit fontScale="47500" lnSpcReduction="20000"/>
          </a:bodyPr>
          <a:lstStyle/>
          <a:p>
            <a:r>
              <a:rPr lang="ru-RU" sz="3400" b="1" dirty="0" smtClean="0">
                <a:solidFill>
                  <a:schemeClr val="bg2">
                    <a:lumMod val="50000"/>
                  </a:schemeClr>
                </a:solidFill>
              </a:rPr>
              <a:t>Более 45 лет</a:t>
            </a:r>
            <a:endParaRPr lang="ru-RU" sz="3400" dirty="0" smtClean="0">
              <a:solidFill>
                <a:schemeClr val="bg2">
                  <a:lumMod val="50000"/>
                </a:schemeClr>
              </a:solidFill>
            </a:endParaRPr>
          </a:p>
          <a:p>
            <a:r>
              <a:rPr lang="ru-RU" sz="4000" dirty="0" smtClean="0"/>
              <a:t>После 45 лет у женщин наступает климакс и функция яичников прогрессивно снижается. Несмотря на то, что в этом периоде жизни женщины вероятность забеременеть значительно уменьшается, беременность не так уж редка, поскольку у многих женщин даже в этом возрасте сохраняется регулярная овуляция. </a:t>
            </a:r>
          </a:p>
          <a:p>
            <a:r>
              <a:rPr lang="ru-RU" sz="4000" dirty="0" smtClean="0"/>
              <a:t>Однако беременность и роды у большинства пациенток протекают на фоне различных хронических заболеваний и нарушений (сердечно-сосудистых заболеваний, заболеваний мочевыделительной системы, печени, хронических воспалительных процессов половых органов,миомы матки, опущения матки и влагалища и т.д.), что крайне неблагоприятно отражается на здоровье как матери, так и ребёнка.</a:t>
            </a:r>
          </a:p>
          <a:p>
            <a:pPr>
              <a:buNone/>
            </a:pPr>
            <a:r>
              <a:rPr lang="ru-RU" sz="3800" dirty="0" smtClean="0"/>
              <a:t>Ввиду того, что к 40-45 годам большинство женщин больше не собираются иметь детей, наступившая беременность часто прерывается искусственным абортом. </a:t>
            </a:r>
          </a:p>
          <a:p>
            <a:pPr>
              <a:buNone/>
            </a:pPr>
            <a:r>
              <a:rPr lang="ru-RU" sz="3800" dirty="0" smtClean="0"/>
              <a:t>Но аборт в этом возрасте часто осложняется воспалительными заболеваниями половых органов, развитием миомы матки, эндометриоза, тяжёлым течением климактерического периода, может провоцировать развитие онкологических заболеваний. Поэтому контрацепция необходима и в этом возрасте.</a:t>
            </a:r>
          </a:p>
          <a:p>
            <a:r>
              <a:rPr lang="ru-RU" sz="3800" dirty="0" smtClean="0"/>
              <a:t>Основные трудности при выборе методов предохранения от беременности у женщин старше 45 лет связаны с имеющимися факторами риска (избыточная масса тела, курение, сопутствующие заболевания и др.).</a:t>
            </a:r>
          </a:p>
          <a:p>
            <a:r>
              <a:rPr lang="ru-RU" sz="3800" u="sng" dirty="0" smtClean="0">
                <a:solidFill>
                  <a:schemeClr val="bg2">
                    <a:lumMod val="50000"/>
                  </a:schemeClr>
                </a:solidFill>
              </a:rPr>
              <a:t>Внутриматочные средства</a:t>
            </a:r>
            <a:r>
              <a:rPr lang="ru-RU" sz="3800" dirty="0" smtClean="0"/>
              <a:t> женщинам в возрасте 45-50 лет часто бывают противопоказаны в связи с различными заболеваниями (миома матки больших размеров, патологические изменения шейки матки и т.д.).</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14282" y="0"/>
            <a:ext cx="8643998" cy="6858000"/>
          </a:xfrm>
        </p:spPr>
        <p:txBody>
          <a:bodyPr>
            <a:noAutofit/>
          </a:bodyPr>
          <a:lstStyle/>
          <a:p>
            <a:r>
              <a:rPr lang="ru-RU" sz="1800" dirty="0" smtClean="0"/>
              <a:t>Гормональная контрацепция отличается не только высокой эффективностью, но и выраженными лечебными свойствами при ряде гинекологических заболеваний. Женщины, использующие этот метод, меньше подвержены остеопорозу, раку яичников и матки.</a:t>
            </a:r>
          </a:p>
          <a:p>
            <a:r>
              <a:rPr lang="ru-RU" sz="1800" b="1" dirty="0" smtClean="0"/>
              <a:t>Комбинированные противозачаточные таблетки противопоказаны</a:t>
            </a:r>
            <a:r>
              <a:rPr lang="ru-RU" sz="1800" dirty="0" smtClean="0"/>
              <a:t>:</a:t>
            </a:r>
          </a:p>
          <a:p>
            <a:pPr lvl="0"/>
            <a:r>
              <a:rPr lang="ru-RU" sz="1800" dirty="0" smtClean="0"/>
              <a:t>интенсивно курящим женщинам,</a:t>
            </a:r>
          </a:p>
          <a:p>
            <a:r>
              <a:rPr lang="ru-RU" sz="1800" dirty="0" smtClean="0"/>
              <a:t>женщинам, у которых ранее были случаи закупорки (тромбоза) различных кровеносных сосудов (инфаркты, инсульты, тромбофлебиты и т.д.),</a:t>
            </a:r>
            <a:br>
              <a:rPr lang="ru-RU" sz="1800" dirty="0" smtClean="0"/>
            </a:br>
            <a:r>
              <a:rPr lang="ru-RU" sz="1800" dirty="0" smtClean="0"/>
              <a:t>при тяжёлой форме сахарного диабета, при заболеваниях печени и др.</a:t>
            </a:r>
            <a:br>
              <a:rPr lang="ru-RU" sz="1800" dirty="0" smtClean="0"/>
            </a:br>
            <a:endParaRPr lang="ru-RU" sz="1600" dirty="0" smtClean="0"/>
          </a:p>
          <a:p>
            <a:r>
              <a:rPr lang="ru-RU" sz="1600" dirty="0" smtClean="0"/>
              <a:t>Однако низко дозированные препараты последнего поколения (например, Фемоден, Марвелон, Силест, Триквилар, Три-регол, Тризистон) оказывают гораздо меньше побочных эффектов, поэтому их применение не только возможно, но и полезно.</a:t>
            </a:r>
            <a:br>
              <a:rPr lang="ru-RU" sz="1600" dirty="0" smtClean="0"/>
            </a:br>
            <a:endParaRPr lang="ru-RU" sz="1600" dirty="0" smtClean="0"/>
          </a:p>
          <a:p>
            <a:r>
              <a:rPr lang="ru-RU" sz="1600" dirty="0" smtClean="0"/>
              <a:t>Перспективно использование мини-пили, инъекционных средств (уколов), а также средств, вживляемых под кожу (Норплант). Они не увеличивают риск развития тромбоза, не меняют артериальное давление, функции печени,  обладают лечебным действием при наличии патологических изменений слизистой оболочки полости матки, миоме матки, эндометриозе. Однако при применении этих средств может преждевременно наступить менопауза.</a:t>
            </a:r>
            <a:br>
              <a:rPr lang="ru-RU" sz="1600" dirty="0" smtClean="0"/>
            </a:br>
            <a:endParaRPr lang="ru-RU" sz="1600" dirty="0" smtClean="0"/>
          </a:p>
          <a:p>
            <a:r>
              <a:rPr lang="ru-RU" sz="1600" dirty="0" smtClean="0"/>
              <a:t>Женщинам с различными общими и гинекологическими заболеваниями, которым из-за состояния здоровья беременность запрещена, особенно показана хирургическая стерилизация.</a:t>
            </a:r>
            <a:endParaRPr lang="ru-RU"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Алексей\Desktop\самолёт\т1.jpg"/>
          <p:cNvPicPr>
            <a:picLocks noChangeAspect="1" noChangeArrowheads="1"/>
          </p:cNvPicPr>
          <p:nvPr/>
        </p:nvPicPr>
        <p:blipFill>
          <a:blip r:embed="rId2"/>
          <a:srcRect/>
          <a:stretch>
            <a:fillRect/>
          </a:stretch>
        </p:blipFill>
        <p:spPr bwMode="auto">
          <a:xfrm>
            <a:off x="0" y="500042"/>
            <a:ext cx="8259876" cy="5380746"/>
          </a:xfrm>
          <a:prstGeom prst="rect">
            <a:avLst/>
          </a:prstGeom>
          <a:ln>
            <a:noFill/>
          </a:ln>
          <a:effectLst>
            <a:softEdge rad="112500"/>
          </a:effectLst>
        </p:spPr>
      </p:pic>
      <p:sp>
        <p:nvSpPr>
          <p:cNvPr id="2" name="Заголовок 1"/>
          <p:cNvSpPr>
            <a:spLocks noGrp="1"/>
          </p:cNvSpPr>
          <p:nvPr>
            <p:ph type="title"/>
          </p:nvPr>
        </p:nvSpPr>
        <p:spPr>
          <a:xfrm>
            <a:off x="714348" y="285728"/>
            <a:ext cx="7242048" cy="1143000"/>
          </a:xfrm>
        </p:spPr>
        <p:txBody>
          <a:bodyPr>
            <a:normAutofit/>
          </a:bodyPr>
          <a:lstStyle/>
          <a:p>
            <a:r>
              <a:rPr lang="ru-RU" sz="4000" dirty="0" smtClean="0"/>
              <a:t>Спасибо за внимание)))</a:t>
            </a:r>
            <a:endParaRPr lang="ru-RU"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bono-esse.ru/blizzard/img/Gyn/Contracep/110_4.jpg"/>
          <p:cNvPicPr/>
          <p:nvPr/>
        </p:nvPicPr>
        <p:blipFill>
          <a:blip r:embed="rId2"/>
          <a:srcRect/>
          <a:stretch>
            <a:fillRect/>
          </a:stretch>
        </p:blipFill>
        <p:spPr bwMode="auto">
          <a:xfrm>
            <a:off x="6786578" y="214290"/>
            <a:ext cx="1214446" cy="3714776"/>
          </a:xfrm>
          <a:prstGeom prst="rect">
            <a:avLst/>
          </a:prstGeom>
          <a:noFill/>
          <a:ln w="9525">
            <a:noFill/>
            <a:miter lim="800000"/>
            <a:headEnd/>
            <a:tailEnd/>
          </a:ln>
        </p:spPr>
      </p:pic>
      <p:pic>
        <p:nvPicPr>
          <p:cNvPr id="4" name="Рисунок 3" descr="http://bono-esse.ru/blizzard/img/Gyn/Contracep/k.jpg"/>
          <p:cNvPicPr/>
          <p:nvPr/>
        </p:nvPicPr>
        <p:blipFill>
          <a:blip r:embed="rId3"/>
          <a:srcRect/>
          <a:stretch>
            <a:fillRect/>
          </a:stretch>
        </p:blipFill>
        <p:spPr bwMode="auto">
          <a:xfrm>
            <a:off x="3786182" y="4143380"/>
            <a:ext cx="3643338" cy="2500306"/>
          </a:xfrm>
          <a:prstGeom prst="rect">
            <a:avLst/>
          </a:prstGeom>
          <a:noFill/>
          <a:ln w="9525">
            <a:noFill/>
            <a:miter lim="800000"/>
            <a:headEnd/>
            <a:tailEnd/>
          </a:ln>
        </p:spPr>
      </p:pic>
      <p:sp>
        <p:nvSpPr>
          <p:cNvPr id="2" name="Заголовок 1"/>
          <p:cNvSpPr>
            <a:spLocks noGrp="1"/>
          </p:cNvSpPr>
          <p:nvPr>
            <p:ph type="title"/>
          </p:nvPr>
        </p:nvSpPr>
        <p:spPr>
          <a:xfrm>
            <a:off x="457200" y="214290"/>
            <a:ext cx="7239000" cy="428628"/>
          </a:xfrm>
        </p:spPr>
        <p:txBody>
          <a:bodyPr>
            <a:normAutofit/>
          </a:bodyPr>
          <a:lstStyle/>
          <a:p>
            <a:pPr algn="ctr"/>
            <a:r>
              <a:rPr lang="ru-RU" sz="2400" dirty="0" smtClean="0"/>
              <a:t>Местная контрацепция</a:t>
            </a:r>
            <a:endParaRPr lang="ru-RU" sz="2400" dirty="0"/>
          </a:p>
        </p:txBody>
      </p:sp>
      <p:sp>
        <p:nvSpPr>
          <p:cNvPr id="3" name="Содержимое 2"/>
          <p:cNvSpPr>
            <a:spLocks noGrp="1"/>
          </p:cNvSpPr>
          <p:nvPr>
            <p:ph idx="1"/>
          </p:nvPr>
        </p:nvSpPr>
        <p:spPr>
          <a:xfrm>
            <a:off x="214282" y="785794"/>
            <a:ext cx="5500726" cy="6072206"/>
          </a:xfrm>
        </p:spPr>
        <p:txBody>
          <a:bodyPr>
            <a:normAutofit fontScale="92500" lnSpcReduction="20000"/>
          </a:bodyPr>
          <a:lstStyle/>
          <a:p>
            <a:pPr algn="ctr">
              <a:buNone/>
            </a:pPr>
            <a:r>
              <a:rPr lang="ru-RU" sz="2000" b="1" dirty="0" smtClean="0">
                <a:solidFill>
                  <a:schemeClr val="bg2">
                    <a:lumMod val="50000"/>
                  </a:schemeClr>
                </a:solidFill>
              </a:rPr>
              <a:t>Химические методы контрацепции</a:t>
            </a:r>
            <a:r>
              <a:rPr lang="ru-RU" sz="2000" dirty="0" smtClean="0">
                <a:solidFill>
                  <a:schemeClr val="bg2">
                    <a:lumMod val="50000"/>
                  </a:schemeClr>
                </a:solidFill>
              </a:rPr>
              <a:t> -</a:t>
            </a:r>
            <a:r>
              <a:rPr lang="ru-RU" sz="2000" dirty="0" smtClean="0"/>
              <a:t> </a:t>
            </a:r>
            <a:br>
              <a:rPr lang="ru-RU" sz="2000" dirty="0" smtClean="0"/>
            </a:br>
            <a:r>
              <a:rPr lang="ru-RU" sz="2000" dirty="0" smtClean="0"/>
              <a:t>губильно действуют на сперматозоиды</a:t>
            </a:r>
          </a:p>
          <a:p>
            <a:pPr>
              <a:buNone/>
            </a:pPr>
            <a:r>
              <a:rPr lang="ru-RU" sz="2000" b="1" dirty="0" smtClean="0">
                <a:solidFill>
                  <a:schemeClr val="bg2">
                    <a:lumMod val="50000"/>
                  </a:schemeClr>
                </a:solidFill>
              </a:rPr>
              <a:t>Cпермициды</a:t>
            </a:r>
            <a:r>
              <a:rPr lang="ru-RU" sz="2000" dirty="0" smtClean="0">
                <a:solidFill>
                  <a:schemeClr val="bg2">
                    <a:lumMod val="50000"/>
                  </a:schemeClr>
                </a:solidFill>
              </a:rPr>
              <a:t> </a:t>
            </a:r>
            <a:r>
              <a:rPr lang="ru-RU" sz="2000" dirty="0" smtClean="0"/>
              <a:t/>
            </a:r>
            <a:br>
              <a:rPr lang="ru-RU" sz="2000" dirty="0" smtClean="0"/>
            </a:br>
            <a:r>
              <a:rPr lang="ru-RU" sz="2000" dirty="0" smtClean="0"/>
              <a:t>(Вагинальные свечи, таблетки, крем, тампоны)</a:t>
            </a:r>
          </a:p>
          <a:p>
            <a:r>
              <a:rPr lang="ru-RU" sz="2000" dirty="0" smtClean="0"/>
              <a:t>Используется самостоятельно, в том числе для обработки шеечных колпачков и диафрагмы</a:t>
            </a:r>
          </a:p>
          <a:p>
            <a:r>
              <a:rPr lang="ru-RU" sz="2000" dirty="0" smtClean="0"/>
              <a:t>Вводятся женщиной глубоко во влагалище, в район шейки матки, перед половым контактом</a:t>
            </a:r>
          </a:p>
          <a:p>
            <a:r>
              <a:rPr lang="ru-RU" sz="2000" dirty="0" smtClean="0"/>
              <a:t>Выпускаются в виде пенообразующих таблеток, плавящихся или пенообразующих суппозиториев, пены под давлением (в специальных баллонах), плавящейся пленки, геля и кремов.</a:t>
            </a:r>
          </a:p>
          <a:p>
            <a:r>
              <a:rPr lang="ru-RU" sz="2000" dirty="0" smtClean="0">
                <a:solidFill>
                  <a:schemeClr val="bg2">
                    <a:lumMod val="50000"/>
                  </a:schemeClr>
                </a:solidFill>
              </a:rPr>
              <a:t>Контрацептин Т </a:t>
            </a:r>
            <a:br>
              <a:rPr lang="ru-RU" sz="2000" dirty="0" smtClean="0">
                <a:solidFill>
                  <a:schemeClr val="bg2">
                    <a:lumMod val="50000"/>
                  </a:schemeClr>
                </a:solidFill>
              </a:rPr>
            </a:br>
            <a:r>
              <a:rPr lang="ru-RU" sz="2000" dirty="0" smtClean="0">
                <a:solidFill>
                  <a:schemeClr val="bg2">
                    <a:lumMod val="50000"/>
                  </a:schemeClr>
                </a:solidFill>
              </a:rPr>
              <a:t>Патентекс Овал </a:t>
            </a:r>
            <a:br>
              <a:rPr lang="ru-RU" sz="2000" dirty="0" smtClean="0">
                <a:solidFill>
                  <a:schemeClr val="bg2">
                    <a:lumMod val="50000"/>
                  </a:schemeClr>
                </a:solidFill>
              </a:rPr>
            </a:br>
            <a:r>
              <a:rPr lang="ru-RU" sz="2000" dirty="0" smtClean="0">
                <a:solidFill>
                  <a:schemeClr val="bg2">
                    <a:lumMod val="50000"/>
                  </a:schemeClr>
                </a:solidFill>
              </a:rPr>
              <a:t>Ноноксинол </a:t>
            </a:r>
            <a:br>
              <a:rPr lang="ru-RU" sz="2000" dirty="0" smtClean="0">
                <a:solidFill>
                  <a:schemeClr val="bg2">
                    <a:lumMod val="50000"/>
                  </a:schemeClr>
                </a:solidFill>
              </a:rPr>
            </a:br>
            <a:r>
              <a:rPr lang="ru-RU" sz="2000" dirty="0" smtClean="0">
                <a:solidFill>
                  <a:schemeClr val="bg2">
                    <a:lumMod val="50000"/>
                  </a:schemeClr>
                </a:solidFill>
              </a:rPr>
              <a:t>Фарматекс </a:t>
            </a:r>
            <a:r>
              <a:rPr lang="ru-RU" sz="2000" dirty="0" smtClean="0"/>
              <a:t/>
            </a:r>
            <a:br>
              <a:rPr lang="ru-RU" sz="2000" dirty="0" smtClean="0"/>
            </a:br>
            <a:r>
              <a:rPr lang="ru-RU" sz="2000" dirty="0" smtClean="0"/>
              <a:t>Гинетекс, Сперматекс </a:t>
            </a:r>
            <a:br>
              <a:rPr lang="ru-RU" sz="2000" dirty="0" smtClean="0"/>
            </a:br>
            <a:r>
              <a:rPr lang="ru-RU" sz="2000" dirty="0" smtClean="0"/>
              <a:t>(аналог Фарматекса)</a:t>
            </a:r>
          </a:p>
          <a:p>
            <a:pPr algn="ctr">
              <a:buNone/>
            </a:pPr>
            <a:endParaRPr lang="ru-RU" sz="2000" dirty="0" smtClean="0"/>
          </a:p>
        </p:txBody>
      </p:sp>
      <p:sp>
        <p:nvSpPr>
          <p:cNvPr id="6" name="Прямоугольник 5"/>
          <p:cNvSpPr/>
          <p:nvPr/>
        </p:nvSpPr>
        <p:spPr>
          <a:xfrm>
            <a:off x="6643702" y="3786190"/>
            <a:ext cx="1500198" cy="2308324"/>
          </a:xfrm>
          <a:prstGeom prst="rect">
            <a:avLst/>
          </a:prstGeom>
        </p:spPr>
        <p:txBody>
          <a:bodyPr wrap="square">
            <a:spAutoFit/>
          </a:bodyPr>
          <a:lstStyle/>
          <a:p>
            <a:r>
              <a:rPr lang="ru-RU" dirty="0" smtClean="0"/>
              <a:t>Без дополнительных средств защиты эффективность очень низкая.</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857232"/>
          </a:xfrm>
        </p:spPr>
        <p:txBody>
          <a:bodyPr>
            <a:normAutofit/>
          </a:bodyPr>
          <a:lstStyle/>
          <a:p>
            <a:pPr algn="ctr"/>
            <a:r>
              <a:rPr lang="ru-RU" sz="2000" dirty="0" smtClean="0"/>
              <a:t>Барьерные методы контрацепции - </a:t>
            </a:r>
            <a:br>
              <a:rPr lang="ru-RU" sz="2000" dirty="0" smtClean="0"/>
            </a:br>
            <a:r>
              <a:rPr lang="ru-RU" sz="2000" dirty="0" smtClean="0"/>
              <a:t>предотвращают встречу сперматозоида и яйцеклетки</a:t>
            </a:r>
            <a:endParaRPr lang="ru-RU" sz="2000" dirty="0"/>
          </a:p>
        </p:txBody>
      </p:sp>
      <p:sp>
        <p:nvSpPr>
          <p:cNvPr id="5" name="Содержимое 4"/>
          <p:cNvSpPr>
            <a:spLocks noGrp="1"/>
          </p:cNvSpPr>
          <p:nvPr>
            <p:ph sz="quarter" idx="2"/>
          </p:nvPr>
        </p:nvSpPr>
        <p:spPr>
          <a:xfrm>
            <a:off x="457200" y="1071546"/>
            <a:ext cx="5329246" cy="4755094"/>
          </a:xfrm>
        </p:spPr>
        <p:txBody>
          <a:bodyPr>
            <a:normAutofit/>
          </a:bodyPr>
          <a:lstStyle/>
          <a:p>
            <a:r>
              <a:rPr lang="ru-RU" sz="1800" b="1" dirty="0" smtClean="0">
                <a:solidFill>
                  <a:schemeClr val="bg2">
                    <a:lumMod val="50000"/>
                  </a:schemeClr>
                </a:solidFill>
              </a:rPr>
              <a:t>Женский презерватив</a:t>
            </a:r>
            <a:endParaRPr lang="ru-RU" sz="1800" dirty="0" smtClean="0">
              <a:solidFill>
                <a:schemeClr val="bg2">
                  <a:lumMod val="50000"/>
                </a:schemeClr>
              </a:solidFill>
            </a:endParaRPr>
          </a:p>
          <a:p>
            <a:r>
              <a:rPr lang="ru-RU" sz="1800" dirty="0" smtClean="0"/>
              <a:t>Используется самостоятельно, без консультации врача</a:t>
            </a:r>
          </a:p>
          <a:p>
            <a:endParaRPr lang="ru-RU" sz="1800" dirty="0" smtClean="0"/>
          </a:p>
          <a:p>
            <a:endParaRPr lang="ru-RU" sz="1800" dirty="0" smtClean="0"/>
          </a:p>
          <a:p>
            <a:endParaRPr lang="ru-RU" sz="1800" dirty="0" smtClean="0"/>
          </a:p>
          <a:p>
            <a:pPr>
              <a:buNone/>
            </a:pPr>
            <a:endParaRPr lang="ru-RU" sz="1800" dirty="0" smtClean="0"/>
          </a:p>
          <a:p>
            <a:r>
              <a:rPr lang="ru-RU" sz="1800" b="1" dirty="0" smtClean="0">
                <a:solidFill>
                  <a:schemeClr val="bg2">
                    <a:lumMod val="50000"/>
                  </a:schemeClr>
                </a:solidFill>
              </a:rPr>
              <a:t>Мужской презерватив</a:t>
            </a:r>
            <a:endParaRPr lang="ru-RU" sz="1800" dirty="0" smtClean="0">
              <a:solidFill>
                <a:schemeClr val="bg2">
                  <a:lumMod val="50000"/>
                </a:schemeClr>
              </a:solidFill>
            </a:endParaRPr>
          </a:p>
          <a:p>
            <a:r>
              <a:rPr lang="ru-RU" sz="1800" dirty="0" smtClean="0"/>
              <a:t>Используется самостоятельно, без консультации врача</a:t>
            </a:r>
            <a:endParaRPr lang="ru-RU" sz="1800" dirty="0"/>
          </a:p>
        </p:txBody>
      </p:sp>
      <p:pic>
        <p:nvPicPr>
          <p:cNvPr id="7" name="Рисунок 6" descr="http://bono-esse.ru/blizzard/img/Gyn/Contracep/F.jpg"/>
          <p:cNvPicPr/>
          <p:nvPr/>
        </p:nvPicPr>
        <p:blipFill>
          <a:blip r:embed="rId2"/>
          <a:srcRect/>
          <a:stretch>
            <a:fillRect/>
          </a:stretch>
        </p:blipFill>
        <p:spPr bwMode="auto">
          <a:xfrm>
            <a:off x="2500298" y="2214554"/>
            <a:ext cx="2928958" cy="976315"/>
          </a:xfrm>
          <a:prstGeom prst="rect">
            <a:avLst/>
          </a:prstGeom>
          <a:noFill/>
          <a:ln w="9525">
            <a:noFill/>
            <a:miter lim="800000"/>
            <a:headEnd/>
            <a:tailEnd/>
          </a:ln>
        </p:spPr>
      </p:pic>
      <p:pic>
        <p:nvPicPr>
          <p:cNvPr id="8" name="Рисунок 7" descr="http://bono-esse.ru/blizzard/img/Gyn/Contracep/M.jpg"/>
          <p:cNvPicPr/>
          <p:nvPr/>
        </p:nvPicPr>
        <p:blipFill>
          <a:blip r:embed="rId3"/>
          <a:srcRect/>
          <a:stretch>
            <a:fillRect/>
          </a:stretch>
        </p:blipFill>
        <p:spPr bwMode="auto">
          <a:xfrm>
            <a:off x="2571736" y="4643446"/>
            <a:ext cx="2286016" cy="1390652"/>
          </a:xfrm>
          <a:prstGeom prst="rect">
            <a:avLst/>
          </a:prstGeom>
          <a:noFill/>
          <a:ln w="9525">
            <a:noFill/>
            <a:miter lim="800000"/>
            <a:headEnd/>
            <a:tailEnd/>
          </a:ln>
        </p:spPr>
      </p:pic>
      <p:pic>
        <p:nvPicPr>
          <p:cNvPr id="9" name="Содержимое 8" descr="http://bono-esse.ru/blizzard/img/Gyn/Contracep/110_3.jpg"/>
          <p:cNvPicPr>
            <a:picLocks noGrp="1"/>
          </p:cNvPicPr>
          <p:nvPr>
            <p:ph sz="quarter" idx="4"/>
          </p:nvPr>
        </p:nvPicPr>
        <p:blipFill>
          <a:blip r:embed="rId4"/>
          <a:srcRect/>
          <a:stretch>
            <a:fillRect/>
          </a:stretch>
        </p:blipFill>
        <p:spPr bwMode="auto">
          <a:xfrm>
            <a:off x="6072198" y="1071546"/>
            <a:ext cx="2000264"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bono-esse.ru/blizzard/img/Gyn/Contracep/d1.jpg"/>
          <p:cNvPicPr/>
          <p:nvPr/>
        </p:nvPicPr>
        <p:blipFill>
          <a:blip r:embed="rId2"/>
          <a:srcRect/>
          <a:stretch>
            <a:fillRect/>
          </a:stretch>
        </p:blipFill>
        <p:spPr bwMode="auto">
          <a:xfrm>
            <a:off x="3643306" y="4786322"/>
            <a:ext cx="2143140" cy="1633542"/>
          </a:xfrm>
          <a:prstGeom prst="rect">
            <a:avLst/>
          </a:prstGeom>
          <a:noFill/>
          <a:ln w="9525">
            <a:noFill/>
            <a:miter lim="800000"/>
            <a:headEnd/>
            <a:tailEnd/>
          </a:ln>
        </p:spPr>
      </p:pic>
      <p:pic>
        <p:nvPicPr>
          <p:cNvPr id="7" name="Рисунок 6" descr="http://bono-esse.ru/blizzard/img/Gyn/Contracep/k1.jpg"/>
          <p:cNvPicPr/>
          <p:nvPr/>
        </p:nvPicPr>
        <p:blipFill>
          <a:blip r:embed="rId3"/>
          <a:srcRect/>
          <a:stretch>
            <a:fillRect/>
          </a:stretch>
        </p:blipFill>
        <p:spPr bwMode="auto">
          <a:xfrm>
            <a:off x="3571868" y="1785926"/>
            <a:ext cx="2214578" cy="1857388"/>
          </a:xfrm>
          <a:prstGeom prst="rect">
            <a:avLst/>
          </a:prstGeom>
          <a:noFill/>
          <a:ln w="9525">
            <a:noFill/>
            <a:miter lim="800000"/>
            <a:headEnd/>
            <a:tailEnd/>
          </a:ln>
        </p:spPr>
      </p:pic>
      <p:sp>
        <p:nvSpPr>
          <p:cNvPr id="5" name="Содержимое 4"/>
          <p:cNvSpPr>
            <a:spLocks noGrp="1"/>
          </p:cNvSpPr>
          <p:nvPr>
            <p:ph sz="quarter" idx="2"/>
          </p:nvPr>
        </p:nvSpPr>
        <p:spPr>
          <a:xfrm>
            <a:off x="357158" y="285728"/>
            <a:ext cx="3520440" cy="6215106"/>
          </a:xfrm>
        </p:spPr>
        <p:txBody>
          <a:bodyPr>
            <a:noAutofit/>
          </a:bodyPr>
          <a:lstStyle/>
          <a:p>
            <a:pPr>
              <a:buNone/>
            </a:pPr>
            <a:r>
              <a:rPr lang="ru-RU" sz="2000" b="1" dirty="0" smtClean="0">
                <a:solidFill>
                  <a:schemeClr val="bg2">
                    <a:lumMod val="50000"/>
                  </a:schemeClr>
                </a:solidFill>
              </a:rPr>
              <a:t>Шеечный колпачок</a:t>
            </a:r>
            <a:endParaRPr lang="ru-RU" sz="2000" dirty="0" smtClean="0">
              <a:solidFill>
                <a:schemeClr val="bg2">
                  <a:lumMod val="50000"/>
                </a:schemeClr>
              </a:solidFill>
            </a:endParaRPr>
          </a:p>
          <a:p>
            <a:r>
              <a:rPr lang="ru-RU" sz="2000" dirty="0" smtClean="0"/>
              <a:t>Помещается глубоко во влагалище перед каждым половым актом. Это можно сделать заранее.</a:t>
            </a:r>
          </a:p>
          <a:p>
            <a:r>
              <a:rPr lang="ru-RU" sz="2000" dirty="0" smtClean="0"/>
              <a:t>Женщина должна пройти гинекологический осмотр, чтобы определить требуемый размер колпачка или диафрагмы.</a:t>
            </a:r>
          </a:p>
          <a:p>
            <a:r>
              <a:rPr lang="ru-RU" sz="2000" dirty="0" smtClean="0"/>
              <a:t>Нередко наблюдается цистит.</a:t>
            </a:r>
          </a:p>
          <a:p>
            <a:pPr>
              <a:buNone/>
            </a:pPr>
            <a:r>
              <a:rPr lang="ru-RU" sz="2000" b="1" dirty="0" smtClean="0">
                <a:solidFill>
                  <a:schemeClr val="bg2">
                    <a:lumMod val="50000"/>
                  </a:schemeClr>
                </a:solidFill>
              </a:rPr>
              <a:t>Диафрагма</a:t>
            </a:r>
            <a:endParaRPr lang="ru-RU" sz="2000" dirty="0" smtClean="0">
              <a:solidFill>
                <a:schemeClr val="bg2">
                  <a:lumMod val="50000"/>
                </a:schemeClr>
              </a:solidFill>
            </a:endParaRPr>
          </a:p>
          <a:p>
            <a:r>
              <a:rPr lang="ru-RU" sz="2000" dirty="0" smtClean="0"/>
              <a:t>После предварительной консультации врача используется самостоятельно</a:t>
            </a:r>
            <a:endParaRPr lang="ru-RU" sz="2000" dirty="0"/>
          </a:p>
        </p:txBody>
      </p:sp>
      <p:sp>
        <p:nvSpPr>
          <p:cNvPr id="6" name="Содержимое 5"/>
          <p:cNvSpPr>
            <a:spLocks noGrp="1"/>
          </p:cNvSpPr>
          <p:nvPr>
            <p:ph sz="quarter" idx="4"/>
          </p:nvPr>
        </p:nvSpPr>
        <p:spPr>
          <a:xfrm>
            <a:off x="3428992" y="285728"/>
            <a:ext cx="2877498" cy="1714512"/>
          </a:xfrm>
        </p:spPr>
        <p:txBody>
          <a:bodyPr/>
          <a:lstStyle/>
          <a:p>
            <a:r>
              <a:rPr lang="ru-RU" sz="1800" dirty="0" smtClean="0"/>
              <a:t>После предварительной консультации врача используется самостоятельно</a:t>
            </a:r>
          </a:p>
          <a:p>
            <a:endParaRPr lang="ru-RU" dirty="0"/>
          </a:p>
        </p:txBody>
      </p:sp>
      <p:pic>
        <p:nvPicPr>
          <p:cNvPr id="9" name="Рисунок 8" descr="http://bono-esse.ru/blizzard/img/Gyn/Contracep/110_3.jpg"/>
          <p:cNvPicPr/>
          <p:nvPr/>
        </p:nvPicPr>
        <p:blipFill>
          <a:blip r:embed="rId4"/>
          <a:srcRect/>
          <a:stretch>
            <a:fillRect/>
          </a:stretch>
        </p:blipFill>
        <p:spPr bwMode="auto">
          <a:xfrm>
            <a:off x="6500826" y="285728"/>
            <a:ext cx="1428760" cy="3714776"/>
          </a:xfrm>
          <a:prstGeom prst="rect">
            <a:avLst/>
          </a:prstGeom>
          <a:noFill/>
          <a:ln w="9525">
            <a:noFill/>
            <a:miter lim="800000"/>
            <a:headEnd/>
            <a:tailEnd/>
          </a:ln>
        </p:spPr>
      </p:pic>
      <p:sp>
        <p:nvSpPr>
          <p:cNvPr id="10" name="Прямоугольник 9"/>
          <p:cNvSpPr/>
          <p:nvPr/>
        </p:nvSpPr>
        <p:spPr>
          <a:xfrm>
            <a:off x="5929322" y="4143380"/>
            <a:ext cx="2000264" cy="2308324"/>
          </a:xfrm>
          <a:prstGeom prst="rect">
            <a:avLst/>
          </a:prstGeom>
        </p:spPr>
        <p:txBody>
          <a:bodyPr wrap="square">
            <a:spAutoFit/>
          </a:bodyPr>
          <a:lstStyle/>
          <a:p>
            <a:r>
              <a:rPr lang="ru-RU" dirty="0" smtClean="0"/>
              <a:t>Высокая эффективность при правильном введении, постоянном использовании и в сочетании со спермицидом</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bono-esse.ru/blizzard/img/Gyn/Contracep/WMS1.jpg"/>
          <p:cNvPicPr/>
          <p:nvPr/>
        </p:nvPicPr>
        <p:blipFill>
          <a:blip r:embed="rId2"/>
          <a:srcRect/>
          <a:stretch>
            <a:fillRect/>
          </a:stretch>
        </p:blipFill>
        <p:spPr bwMode="auto">
          <a:xfrm>
            <a:off x="3786182" y="2285992"/>
            <a:ext cx="1928826" cy="1428760"/>
          </a:xfrm>
          <a:prstGeom prst="rect">
            <a:avLst/>
          </a:prstGeom>
          <a:noFill/>
          <a:ln w="9525">
            <a:noFill/>
            <a:miter lim="800000"/>
            <a:headEnd/>
            <a:tailEnd/>
          </a:ln>
        </p:spPr>
      </p:pic>
      <p:sp>
        <p:nvSpPr>
          <p:cNvPr id="2" name="Заголовок 1"/>
          <p:cNvSpPr>
            <a:spLocks noGrp="1"/>
          </p:cNvSpPr>
          <p:nvPr>
            <p:ph type="title"/>
          </p:nvPr>
        </p:nvSpPr>
        <p:spPr>
          <a:xfrm>
            <a:off x="214282" y="0"/>
            <a:ext cx="8715436" cy="1463040"/>
          </a:xfrm>
        </p:spPr>
        <p:txBody>
          <a:bodyPr>
            <a:noAutofit/>
          </a:bodyPr>
          <a:lstStyle/>
          <a:p>
            <a:pPr algn="ctr"/>
            <a:r>
              <a:rPr lang="ru-RU" sz="2000" u="sng" dirty="0" smtClean="0"/>
              <a:t>Внутриматочные методы контрацепции</a:t>
            </a:r>
            <a:r>
              <a:rPr lang="ru-RU" sz="1800" dirty="0" smtClean="0"/>
              <a:t> - </a:t>
            </a:r>
            <a:br>
              <a:rPr lang="ru-RU" sz="1800" dirty="0" smtClean="0"/>
            </a:br>
            <a:r>
              <a:rPr lang="ru-RU" sz="1800" dirty="0" smtClean="0"/>
              <a:t>губильно действуют на сперматозоиды, ускоряют продвижение яйцеклетки по маточной трубе </a:t>
            </a:r>
            <a:br>
              <a:rPr lang="ru-RU" sz="1800" dirty="0" smtClean="0"/>
            </a:br>
            <a:r>
              <a:rPr lang="ru-RU" sz="1400" dirty="0" smtClean="0"/>
              <a:t>(десинхронизация между продвижением яйцеклетки и подготовкой эндометрия к имплантации)</a:t>
            </a:r>
            <a:endParaRPr lang="ru-RU" sz="1400" dirty="0"/>
          </a:p>
        </p:txBody>
      </p:sp>
      <p:sp>
        <p:nvSpPr>
          <p:cNvPr id="5" name="Содержимое 4"/>
          <p:cNvSpPr>
            <a:spLocks noGrp="1"/>
          </p:cNvSpPr>
          <p:nvPr>
            <p:ph sz="quarter" idx="2"/>
          </p:nvPr>
        </p:nvSpPr>
        <p:spPr>
          <a:xfrm>
            <a:off x="214282" y="1571612"/>
            <a:ext cx="4071966" cy="5072098"/>
          </a:xfrm>
        </p:spPr>
        <p:txBody>
          <a:bodyPr/>
          <a:lstStyle/>
          <a:p>
            <a:r>
              <a:rPr lang="ru-RU" sz="1800" b="1" dirty="0" smtClean="0"/>
              <a:t>Внутриматочная спираль </a:t>
            </a:r>
            <a:br>
              <a:rPr lang="ru-RU" sz="1800" b="1" dirty="0" smtClean="0"/>
            </a:br>
            <a:r>
              <a:rPr lang="ru-RU" sz="1800" b="1" dirty="0" smtClean="0"/>
              <a:t>и внутриматочная система</a:t>
            </a:r>
            <a:r>
              <a:rPr lang="ru-RU" sz="1800" dirty="0" smtClean="0"/>
              <a:t> (ВМС)</a:t>
            </a:r>
          </a:p>
          <a:p>
            <a:r>
              <a:rPr lang="ru-RU" sz="1800" dirty="0" smtClean="0"/>
              <a:t>Применяющиеся в настоящее время ВМС делятся на две группы:</a:t>
            </a:r>
          </a:p>
          <a:p>
            <a:pPr lvl="0"/>
            <a:r>
              <a:rPr lang="ru-RU" sz="1800" dirty="0" smtClean="0"/>
              <a:t>содержащие в своем составе медь</a:t>
            </a:r>
          </a:p>
          <a:p>
            <a:r>
              <a:rPr lang="ru-RU" sz="1800" dirty="0" smtClean="0"/>
              <a:t>Мультилоад Ку-375</a:t>
            </a:r>
          </a:p>
          <a:p>
            <a:r>
              <a:rPr lang="ru-RU" sz="1800" dirty="0" smtClean="0"/>
              <a:t>Гайне Т</a:t>
            </a:r>
            <a:r>
              <a:rPr lang="en-US" sz="1800" dirty="0" smtClean="0"/>
              <a:t>-380-S (GYNE-T-380-S)</a:t>
            </a:r>
            <a:endParaRPr lang="ru-RU" sz="1800" dirty="0" smtClean="0"/>
          </a:p>
          <a:p>
            <a:pPr lvl="0"/>
            <a:r>
              <a:rPr lang="ru-RU" sz="1800" dirty="0" smtClean="0"/>
              <a:t>содержащие в своем составе гестагены</a:t>
            </a:r>
          </a:p>
          <a:p>
            <a:r>
              <a:rPr lang="ru-RU" sz="1800" dirty="0" smtClean="0"/>
              <a:t>левоноргестрел-содержащие ВМС - Мирена</a:t>
            </a:r>
          </a:p>
          <a:p>
            <a:endParaRPr lang="ru-RU" dirty="0"/>
          </a:p>
        </p:txBody>
      </p:sp>
      <p:sp>
        <p:nvSpPr>
          <p:cNvPr id="6" name="Содержимое 5"/>
          <p:cNvSpPr>
            <a:spLocks noGrp="1"/>
          </p:cNvSpPr>
          <p:nvPr>
            <p:ph sz="quarter" idx="4"/>
          </p:nvPr>
        </p:nvSpPr>
        <p:spPr>
          <a:xfrm>
            <a:off x="6000760" y="4929198"/>
            <a:ext cx="3143240" cy="1928802"/>
          </a:xfrm>
        </p:spPr>
        <p:txBody>
          <a:bodyPr>
            <a:normAutofit fontScale="70000" lnSpcReduction="20000"/>
          </a:bodyPr>
          <a:lstStyle/>
          <a:p>
            <a:r>
              <a:rPr lang="ru-RU" dirty="0" smtClean="0"/>
              <a:t>Внутриматочная спираль и внутриматочная система - высокоэффективный обратимый долгосрочный метод контрацепции.</a:t>
            </a:r>
          </a:p>
          <a:p>
            <a:r>
              <a:rPr lang="ru-RU" dirty="0" smtClean="0"/>
              <a:t>После удаления ВМС женщина может сразу же забеременеть.</a:t>
            </a:r>
            <a:endParaRPr lang="ru-RU" dirty="0"/>
          </a:p>
        </p:txBody>
      </p:sp>
      <p:pic>
        <p:nvPicPr>
          <p:cNvPr id="7" name="Рисунок 6" descr="http://bono-esse.ru/blizzard/img/Gyn/Contracep/pl1.jpg"/>
          <p:cNvPicPr/>
          <p:nvPr/>
        </p:nvPicPr>
        <p:blipFill>
          <a:blip r:embed="rId3"/>
          <a:srcRect/>
          <a:stretch>
            <a:fillRect/>
          </a:stretch>
        </p:blipFill>
        <p:spPr bwMode="auto">
          <a:xfrm>
            <a:off x="3643306" y="5357826"/>
            <a:ext cx="2214578" cy="1214446"/>
          </a:xfrm>
          <a:prstGeom prst="rect">
            <a:avLst/>
          </a:prstGeom>
          <a:noFill/>
          <a:ln w="9525">
            <a:noFill/>
            <a:miter lim="800000"/>
            <a:headEnd/>
            <a:tailEnd/>
          </a:ln>
        </p:spPr>
      </p:pic>
      <p:sp>
        <p:nvSpPr>
          <p:cNvPr id="1025" name="Rectangle 1"/>
          <p:cNvSpPr>
            <a:spLocks noChangeArrowheads="1"/>
          </p:cNvSpPr>
          <p:nvPr/>
        </p:nvSpPr>
        <p:spPr bwMode="auto">
          <a:xfrm>
            <a:off x="3643306" y="1500174"/>
            <a:ext cx="257176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04A4A"/>
                </a:solidFill>
                <a:effectLst/>
                <a:latin typeface="Helvetica"/>
                <a:ea typeface="Times New Roman" pitchFamily="18" charset="0"/>
                <a:cs typeface="Times New Roman" pitchFamily="18" charset="0"/>
              </a:rPr>
              <a:t>ВМС - удаляется и вводится врачом. Установка сопровождается незначительной болью.</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857620" y="3857628"/>
            <a:ext cx="228601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04A4A"/>
                </a:solidFill>
                <a:effectLst/>
                <a:latin typeface="Helvetica" charset="-52"/>
                <a:ea typeface="Times New Roman" pitchFamily="18" charset="0"/>
                <a:cs typeface="Times New Roman" pitchFamily="18" charset="0"/>
              </a:rPr>
              <a:t>Петля Липпса - в настоящее время не используется. С 1986 года применение запрещено положением ВОЗ.</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ttp://bono-esse.ru/blizzard/img/Gyn/Contracep/109.jpg"/>
          <p:cNvPicPr/>
          <p:nvPr/>
        </p:nvPicPr>
        <p:blipFill>
          <a:blip r:embed="rId4"/>
          <a:srcRect/>
          <a:stretch>
            <a:fillRect/>
          </a:stretch>
        </p:blipFill>
        <p:spPr bwMode="auto">
          <a:xfrm>
            <a:off x="6572264" y="1214422"/>
            <a:ext cx="1500198"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0" y="285728"/>
            <a:ext cx="3977640" cy="6357982"/>
          </a:xfrm>
        </p:spPr>
        <p:txBody>
          <a:bodyPr>
            <a:normAutofit fontScale="85000" lnSpcReduction="10000"/>
          </a:bodyPr>
          <a:lstStyle/>
          <a:p>
            <a:r>
              <a:rPr lang="ru-RU" dirty="0" smtClean="0">
                <a:solidFill>
                  <a:schemeClr val="bg2">
                    <a:lumMod val="50000"/>
                  </a:schemeClr>
                </a:solidFill>
              </a:rPr>
              <a:t>При использовании медьсодержащих ВМС </a:t>
            </a:r>
            <a:r>
              <a:rPr lang="ru-RU" dirty="0" smtClean="0"/>
              <a:t>менструации могут быть более обильными и длительными, особенно в первое время. </a:t>
            </a:r>
            <a:r>
              <a:rPr lang="ru-RU" dirty="0" smtClean="0">
                <a:solidFill>
                  <a:schemeClr val="bg2">
                    <a:lumMod val="50000"/>
                  </a:schemeClr>
                </a:solidFill>
              </a:rPr>
              <a:t>Использование гормональных ВМС </a:t>
            </a:r>
            <a:r>
              <a:rPr lang="ru-RU" dirty="0" smtClean="0"/>
              <a:t>не сопровождается обильными менструациями, снижается риск развития анемии.</a:t>
            </a:r>
          </a:p>
          <a:p>
            <a:r>
              <a:rPr lang="ru-RU" dirty="0" smtClean="0"/>
              <a:t>Возможно возникновение инфекции органов малого таза после установки ВМС у женщин, которые имеют  заболевания, передающиеся половым путем. Серьезные осложнения наблюдаются редко.</a:t>
            </a:r>
          </a:p>
          <a:p>
            <a:r>
              <a:rPr lang="ru-RU" dirty="0" smtClean="0"/>
              <a:t>Может самопроизвольно выпасть, особенно в первое время.</a:t>
            </a:r>
            <a:endParaRPr lang="ru-RU" dirty="0"/>
          </a:p>
        </p:txBody>
      </p:sp>
      <p:pic>
        <p:nvPicPr>
          <p:cNvPr id="7" name="Рисунок 6" descr="http://bono-esse.ru/blizzard/img/Gyn/Contracep/108.jpg"/>
          <p:cNvPicPr/>
          <p:nvPr/>
        </p:nvPicPr>
        <p:blipFill>
          <a:blip r:embed="rId2"/>
          <a:srcRect/>
          <a:stretch>
            <a:fillRect/>
          </a:stretch>
        </p:blipFill>
        <p:spPr bwMode="auto">
          <a:xfrm>
            <a:off x="3786182" y="642918"/>
            <a:ext cx="2286016" cy="2928958"/>
          </a:xfrm>
          <a:prstGeom prst="rect">
            <a:avLst/>
          </a:prstGeom>
          <a:noFill/>
          <a:ln w="9525">
            <a:noFill/>
            <a:miter lim="800000"/>
            <a:headEnd/>
            <a:tailEnd/>
          </a:ln>
        </p:spPr>
      </p:pic>
      <p:pic>
        <p:nvPicPr>
          <p:cNvPr id="8" name="Рисунок 7" descr="http://bono-esse.ru/blizzard/img/Gyn/Contracep/109.jpg"/>
          <p:cNvPicPr/>
          <p:nvPr/>
        </p:nvPicPr>
        <p:blipFill>
          <a:blip r:embed="rId3"/>
          <a:srcRect/>
          <a:stretch>
            <a:fillRect/>
          </a:stretch>
        </p:blipFill>
        <p:spPr bwMode="auto">
          <a:xfrm>
            <a:off x="6357950" y="642918"/>
            <a:ext cx="1333504"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bono-esse.ru/blizzard/img/Gyn/Contracep/127-1.jpg"/>
          <p:cNvPicPr/>
          <p:nvPr/>
        </p:nvPicPr>
        <p:blipFill>
          <a:blip r:embed="rId2"/>
          <a:srcRect/>
          <a:stretch>
            <a:fillRect/>
          </a:stretch>
        </p:blipFill>
        <p:spPr bwMode="auto">
          <a:xfrm>
            <a:off x="3500430" y="4214818"/>
            <a:ext cx="1881191" cy="2286016"/>
          </a:xfrm>
          <a:prstGeom prst="rect">
            <a:avLst/>
          </a:prstGeom>
          <a:noFill/>
          <a:ln w="9525">
            <a:noFill/>
            <a:miter lim="800000"/>
            <a:headEnd/>
            <a:tailEnd/>
          </a:ln>
        </p:spPr>
      </p:pic>
      <p:sp>
        <p:nvSpPr>
          <p:cNvPr id="2" name="Заголовок 1"/>
          <p:cNvSpPr>
            <a:spLocks noGrp="1"/>
          </p:cNvSpPr>
          <p:nvPr>
            <p:ph type="title"/>
          </p:nvPr>
        </p:nvSpPr>
        <p:spPr>
          <a:xfrm>
            <a:off x="0" y="0"/>
            <a:ext cx="9144000" cy="1071546"/>
          </a:xfrm>
        </p:spPr>
        <p:txBody>
          <a:bodyPr>
            <a:noAutofit/>
          </a:bodyPr>
          <a:lstStyle/>
          <a:p>
            <a:pPr algn="ctr"/>
            <a:r>
              <a:rPr lang="ru-RU" sz="2400" dirty="0" smtClean="0"/>
              <a:t>Хирургические методы контрацепции - </a:t>
            </a:r>
            <a:r>
              <a:rPr lang="ru-RU" sz="2000" dirty="0" smtClean="0"/>
              <a:t/>
            </a:r>
            <a:br>
              <a:rPr lang="ru-RU" sz="2000" dirty="0" smtClean="0"/>
            </a:br>
            <a:r>
              <a:rPr lang="ru-RU" sz="1600" dirty="0" smtClean="0"/>
              <a:t>лишение способности к воспроизводству потомства путем хирургической операции на половых органах</a:t>
            </a:r>
            <a:endParaRPr lang="ru-RU" sz="1600" dirty="0"/>
          </a:p>
        </p:txBody>
      </p:sp>
      <p:sp>
        <p:nvSpPr>
          <p:cNvPr id="5" name="Содержимое 4"/>
          <p:cNvSpPr>
            <a:spLocks noGrp="1"/>
          </p:cNvSpPr>
          <p:nvPr>
            <p:ph sz="quarter" idx="2"/>
          </p:nvPr>
        </p:nvSpPr>
        <p:spPr>
          <a:xfrm>
            <a:off x="0" y="928670"/>
            <a:ext cx="4143372" cy="5929330"/>
          </a:xfrm>
        </p:spPr>
        <p:txBody>
          <a:bodyPr>
            <a:normAutofit fontScale="92500" lnSpcReduction="10000"/>
          </a:bodyPr>
          <a:lstStyle/>
          <a:p>
            <a:r>
              <a:rPr lang="ru-RU" sz="1800" b="1" dirty="0" smtClean="0">
                <a:solidFill>
                  <a:schemeClr val="bg2">
                    <a:lumMod val="50000"/>
                  </a:schemeClr>
                </a:solidFill>
              </a:rPr>
              <a:t>Мужская стерилизация (Вазэктомия)</a:t>
            </a:r>
            <a:endParaRPr lang="ru-RU" sz="1800" dirty="0" smtClean="0">
              <a:solidFill>
                <a:schemeClr val="bg2">
                  <a:lumMod val="50000"/>
                </a:schemeClr>
              </a:solidFill>
            </a:endParaRPr>
          </a:p>
          <a:p>
            <a:r>
              <a:rPr lang="ru-RU" sz="1800" dirty="0" smtClean="0"/>
              <a:t>Метод необратимой контрацепции, предназначенный для мужчин, уверенных в том, что не захотят больше иметь детей. Выбор этого метода требует тщательного обдумывания.</a:t>
            </a:r>
          </a:p>
          <a:p>
            <a:r>
              <a:rPr lang="ru-RU" sz="1800" dirty="0" smtClean="0"/>
              <a:t>Контрацептивный эффект достигается через 3 месяца после вазэктомии. Пока эффект не достигнут, следует применять другой метод контрацепции.</a:t>
            </a:r>
          </a:p>
          <a:p>
            <a:r>
              <a:rPr lang="ru-RU" sz="1800" dirty="0" smtClean="0"/>
              <a:t>В течение нескольких дней после вазэктомии могут сохраняться болевые ощущения, припухлость или кровоподтеки. Крайне редко болевые ощущения могут продолжаться более длительное время.</a:t>
            </a:r>
          </a:p>
          <a:p>
            <a:r>
              <a:rPr lang="ru-RU" sz="1800" dirty="0" smtClean="0"/>
              <a:t>Не влияет на половую жизнь и сексуальные ощущения.</a:t>
            </a:r>
            <a:endParaRPr lang="ru-RU" sz="1800" dirty="0"/>
          </a:p>
        </p:txBody>
      </p:sp>
      <p:sp>
        <p:nvSpPr>
          <p:cNvPr id="6" name="Содержимое 5"/>
          <p:cNvSpPr>
            <a:spLocks noGrp="1"/>
          </p:cNvSpPr>
          <p:nvPr>
            <p:ph sz="quarter" idx="4"/>
          </p:nvPr>
        </p:nvSpPr>
        <p:spPr>
          <a:xfrm>
            <a:off x="3643306" y="1142984"/>
            <a:ext cx="3143272" cy="3143272"/>
          </a:xfrm>
        </p:spPr>
        <p:txBody>
          <a:bodyPr>
            <a:normAutofit fontScale="70000" lnSpcReduction="20000"/>
          </a:bodyPr>
          <a:lstStyle/>
          <a:p>
            <a:r>
              <a:rPr lang="ru-RU" dirty="0" smtClean="0"/>
              <a:t>Врачебная манипуляция - несложная, безопасная и легко переносимая хирургическая операция длительностью несколько минут под местной анестезией. Заключается в перевязке или пересечение семывыносящего протока, что блокирует поступление сперматозоидов в эякулят</a:t>
            </a:r>
          </a:p>
          <a:p>
            <a:endParaRPr lang="ru-RU" dirty="0"/>
          </a:p>
        </p:txBody>
      </p:sp>
      <p:pic>
        <p:nvPicPr>
          <p:cNvPr id="8" name="Рисунок 7" descr="http://bono-esse.ru/blizzard/img/Gyn/Contracep/110.jpg"/>
          <p:cNvPicPr/>
          <p:nvPr/>
        </p:nvPicPr>
        <p:blipFill>
          <a:blip r:embed="rId3"/>
          <a:srcRect/>
          <a:stretch>
            <a:fillRect/>
          </a:stretch>
        </p:blipFill>
        <p:spPr bwMode="auto">
          <a:xfrm>
            <a:off x="6572264" y="1071546"/>
            <a:ext cx="1500198" cy="4214842"/>
          </a:xfrm>
          <a:prstGeom prst="rect">
            <a:avLst/>
          </a:prstGeom>
          <a:noFill/>
          <a:ln w="9525">
            <a:noFill/>
            <a:miter lim="800000"/>
            <a:headEnd/>
            <a:tailEnd/>
          </a:ln>
        </p:spPr>
      </p:pic>
      <p:sp>
        <p:nvSpPr>
          <p:cNvPr id="9" name="Прямоугольник 8"/>
          <p:cNvSpPr/>
          <p:nvPr/>
        </p:nvSpPr>
        <p:spPr>
          <a:xfrm>
            <a:off x="5143504" y="5357826"/>
            <a:ext cx="3000364" cy="1200329"/>
          </a:xfrm>
          <a:prstGeom prst="rect">
            <a:avLst/>
          </a:prstGeom>
        </p:spPr>
        <p:txBody>
          <a:bodyPr wrap="square">
            <a:spAutoFit/>
          </a:bodyPr>
          <a:lstStyle/>
          <a:p>
            <a:r>
              <a:rPr lang="ru-RU" dirty="0" smtClean="0"/>
              <a:t>Высокая (но не 100%-ная) эффективность, достигаемая через три месяца после операции.</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bono-esse.ru/blizzard/img/Gyn/Contracep/109.jpg"/>
          <p:cNvPicPr/>
          <p:nvPr/>
        </p:nvPicPr>
        <p:blipFill>
          <a:blip r:embed="rId2"/>
          <a:srcRect/>
          <a:stretch>
            <a:fillRect/>
          </a:stretch>
        </p:blipFill>
        <p:spPr bwMode="auto">
          <a:xfrm>
            <a:off x="6572264" y="571480"/>
            <a:ext cx="1500198" cy="4143404"/>
          </a:xfrm>
          <a:prstGeom prst="rect">
            <a:avLst/>
          </a:prstGeom>
          <a:noFill/>
          <a:ln w="9525">
            <a:noFill/>
            <a:miter lim="800000"/>
            <a:headEnd/>
            <a:tailEnd/>
          </a:ln>
        </p:spPr>
      </p:pic>
      <p:pic>
        <p:nvPicPr>
          <p:cNvPr id="7" name="Рисунок 6" descr="http://bono-esse.ru/blizzard/img/Gyn/Contracep/115-1.jpg"/>
          <p:cNvPicPr/>
          <p:nvPr/>
        </p:nvPicPr>
        <p:blipFill>
          <a:blip r:embed="rId3"/>
          <a:srcRect/>
          <a:stretch>
            <a:fillRect/>
          </a:stretch>
        </p:blipFill>
        <p:spPr bwMode="auto">
          <a:xfrm>
            <a:off x="3714744" y="857232"/>
            <a:ext cx="3071834" cy="2005019"/>
          </a:xfrm>
          <a:prstGeom prst="rect">
            <a:avLst/>
          </a:prstGeom>
          <a:noFill/>
          <a:ln w="9525">
            <a:noFill/>
            <a:miter lim="800000"/>
            <a:headEnd/>
            <a:tailEnd/>
          </a:ln>
        </p:spPr>
      </p:pic>
      <p:sp>
        <p:nvSpPr>
          <p:cNvPr id="2" name="Заголовок 1"/>
          <p:cNvSpPr>
            <a:spLocks noGrp="1"/>
          </p:cNvSpPr>
          <p:nvPr>
            <p:ph type="title"/>
          </p:nvPr>
        </p:nvSpPr>
        <p:spPr>
          <a:xfrm>
            <a:off x="457200" y="0"/>
            <a:ext cx="8472518" cy="857232"/>
          </a:xfrm>
        </p:spPr>
        <p:txBody>
          <a:bodyPr>
            <a:normAutofit fontScale="90000"/>
          </a:bodyPr>
          <a:lstStyle/>
          <a:p>
            <a:pPr algn="ctr"/>
            <a:r>
              <a:rPr lang="ru-RU" sz="2700" dirty="0" smtClean="0"/>
              <a:t>Женская стерилизация</a:t>
            </a:r>
            <a:r>
              <a:rPr lang="ru-RU" dirty="0" smtClean="0"/>
              <a:t/>
            </a:r>
            <a:br>
              <a:rPr lang="ru-RU" dirty="0" smtClean="0"/>
            </a:br>
            <a:endParaRPr lang="ru-RU" dirty="0"/>
          </a:p>
        </p:txBody>
      </p:sp>
      <p:sp>
        <p:nvSpPr>
          <p:cNvPr id="5" name="Содержимое 4"/>
          <p:cNvSpPr>
            <a:spLocks noGrp="1"/>
          </p:cNvSpPr>
          <p:nvPr>
            <p:ph sz="quarter" idx="2"/>
          </p:nvPr>
        </p:nvSpPr>
        <p:spPr>
          <a:xfrm>
            <a:off x="214282" y="428604"/>
            <a:ext cx="3643338" cy="6429396"/>
          </a:xfrm>
        </p:spPr>
        <p:txBody>
          <a:bodyPr>
            <a:normAutofit fontScale="77500" lnSpcReduction="20000"/>
          </a:bodyPr>
          <a:lstStyle/>
          <a:p>
            <a:r>
              <a:rPr lang="ru-RU" dirty="0" smtClean="0">
                <a:solidFill>
                  <a:schemeClr val="bg2">
                    <a:lumMod val="50000"/>
                  </a:schemeClr>
                </a:solidFill>
              </a:rPr>
              <a:t>Метод необратимой контрацепции</a:t>
            </a:r>
            <a:r>
              <a:rPr lang="ru-RU" dirty="0" smtClean="0"/>
              <a:t>. Предназначен для женщин, уверенных в том, что не захотят больше иметь детей. Выбор этого метода требует тщательного обдумывания.</a:t>
            </a:r>
          </a:p>
          <a:p>
            <a:r>
              <a:rPr lang="ru-RU" dirty="0" smtClean="0"/>
              <a:t>Требуется медосмотр и несложная хирургическая операция.</a:t>
            </a:r>
          </a:p>
          <a:p>
            <a:r>
              <a:rPr lang="ru-RU" dirty="0" smtClean="0"/>
              <a:t>В течение нескольких дней после операции могут сохраняться болевые ощущения. Серьезные осложнения встречаются редко.</a:t>
            </a:r>
          </a:p>
          <a:p>
            <a:r>
              <a:rPr lang="ru-RU" dirty="0" smtClean="0"/>
              <a:t>Долгосрочные побочные явления отсутствуют. Не влияет на половую жизнь и сексуальные ощущения.</a:t>
            </a:r>
          </a:p>
          <a:p>
            <a:r>
              <a:rPr lang="ru-RU" dirty="0" smtClean="0"/>
              <a:t>Может использоваться сразу после родов или в любое другое время.</a:t>
            </a:r>
          </a:p>
          <a:p>
            <a:endParaRPr lang="ru-RU" dirty="0"/>
          </a:p>
        </p:txBody>
      </p:sp>
      <p:sp>
        <p:nvSpPr>
          <p:cNvPr id="6" name="Содержимое 5"/>
          <p:cNvSpPr>
            <a:spLocks noGrp="1"/>
          </p:cNvSpPr>
          <p:nvPr>
            <p:ph sz="quarter" idx="4"/>
          </p:nvPr>
        </p:nvSpPr>
        <p:spPr>
          <a:xfrm>
            <a:off x="6500826" y="4857760"/>
            <a:ext cx="1571636" cy="1785950"/>
          </a:xfrm>
        </p:spPr>
        <p:txBody>
          <a:bodyPr>
            <a:normAutofit/>
          </a:bodyPr>
          <a:lstStyle/>
          <a:p>
            <a:r>
              <a:rPr lang="ru-RU" sz="1800" dirty="0" smtClean="0"/>
              <a:t>Высокая, но не 100%-ная эффективность.</a:t>
            </a:r>
          </a:p>
          <a:p>
            <a:endParaRPr lang="ru-RU" dirty="0"/>
          </a:p>
        </p:txBody>
      </p:sp>
      <p:sp>
        <p:nvSpPr>
          <p:cNvPr id="8" name="Прямоугольник 7"/>
          <p:cNvSpPr/>
          <p:nvPr/>
        </p:nvSpPr>
        <p:spPr>
          <a:xfrm>
            <a:off x="3714744" y="3071810"/>
            <a:ext cx="3071818" cy="3416320"/>
          </a:xfrm>
          <a:prstGeom prst="rect">
            <a:avLst/>
          </a:prstGeom>
        </p:spPr>
        <p:txBody>
          <a:bodyPr wrap="square">
            <a:spAutoFit/>
          </a:bodyPr>
          <a:lstStyle/>
          <a:p>
            <a:r>
              <a:rPr lang="ru-RU" dirty="0" smtClean="0"/>
              <a:t>Врачебная манипуляция - несложная, безопасная и легко переносимая хирургическая операция. Заключается в перевязке или пересечении маточных труб, что блокирует доступ сперматозоидам к яйцеклетке и поступление яйцеклетки в полость матки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313</TotalTime>
  <Words>1034</Words>
  <Application>Microsoft Office PowerPoint</Application>
  <PresentationFormat>Экран (4:3)</PresentationFormat>
  <Paragraphs>186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Виды и методы контрацепции </vt:lpstr>
      <vt:lpstr>Содержание:</vt:lpstr>
      <vt:lpstr>Местная контрацепция</vt:lpstr>
      <vt:lpstr>Барьерные методы контрацепции -  предотвращают встречу сперматозоида и яйцеклетки</vt:lpstr>
      <vt:lpstr>Презентация PowerPoint</vt:lpstr>
      <vt:lpstr>Внутриматочные методы контрацепции -  губильно действуют на сперматозоиды, ускоряют продвижение яйцеклетки по маточной трубе  (десинхронизация между продвижением яйцеклетки и подготовкой эндометрия к имплантации)</vt:lpstr>
      <vt:lpstr>Презентация PowerPoint</vt:lpstr>
      <vt:lpstr>Хирургические методы контрацепции -  лишение способности к воспроизводству потомства путем хирургической операции на половых органах</vt:lpstr>
      <vt:lpstr>Женская стерилизация </vt:lpstr>
      <vt:lpstr>Системная контрацепция</vt:lpstr>
      <vt:lpstr>Комбинированные инъекционные контрацептивы (КИК) </vt:lpstr>
      <vt:lpstr>Презентация PowerPoint</vt:lpstr>
      <vt:lpstr>Прогестиновые методы контрацепции</vt:lpstr>
      <vt:lpstr>Презентация PowerPoint</vt:lpstr>
      <vt:lpstr>Презентация PowerPoint</vt:lpstr>
      <vt:lpstr>Экстренная контрацепция</vt:lpstr>
      <vt:lpstr> </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и методы контрацепции</dc:title>
  <dc:creator>Алексей</dc:creator>
  <cp:lastModifiedBy>Преподаватель</cp:lastModifiedBy>
  <cp:revision>30</cp:revision>
  <dcterms:created xsi:type="dcterms:W3CDTF">2016-10-31T12:47:45Z</dcterms:created>
  <dcterms:modified xsi:type="dcterms:W3CDTF">2016-11-10T11:30:52Z</dcterms:modified>
</cp:coreProperties>
</file>