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dknsltant.com/zhzhenie-posle-mocheispuskaniya-u-zhenshhin/" TargetMode="External"/><Relationship Id="rId2" Type="http://schemas.openxmlformats.org/officeDocument/2006/relationships/hyperlink" Target="http://medknsltant.com/zelenye-vydeleniya-u-zhenshh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knsltant.com/suhost-vlagalishha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smed.com/subject-kandidoz.html" TargetMode="External"/><Relationship Id="rId7" Type="http://schemas.openxmlformats.org/officeDocument/2006/relationships/hyperlink" Target="https://www.polismed.com/subject-antibiotiki.html" TargetMode="External"/><Relationship Id="rId2" Type="http://schemas.openxmlformats.org/officeDocument/2006/relationships/hyperlink" Target="https://www.polismed.com/subject-venericheskie-zabolevanij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ismed.com/subject-nejjtrofily.html" TargetMode="External"/><Relationship Id="rId5" Type="http://schemas.openxmlformats.org/officeDocument/2006/relationships/hyperlink" Target="https://www.polismed.com/subject-lejjkocity.html" TargetMode="External"/><Relationship Id="rId4" Type="http://schemas.openxmlformats.org/officeDocument/2006/relationships/hyperlink" Target="https://www.polismed.com/subject-bakterial-nyjj-vaginoz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inekolog-i-ya.ru/vnutrimatochnaya-spiral.html" TargetMode="External"/><Relationship Id="rId2" Type="http://schemas.openxmlformats.org/officeDocument/2006/relationships/hyperlink" Target="http://ginekolog-i-ya.ru/metody-kontracepcii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984" y="1718964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фельдшера по лечению воспалительных заболеваний женских половых органов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2092" y="4468286"/>
            <a:ext cx="9491170" cy="182948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 331-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ЛД</a:t>
            </a:r>
          </a:p>
          <a:p>
            <a:pPr algn="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А.О.</a:t>
            </a:r>
          </a:p>
          <a:p>
            <a:pPr algn="r"/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</a:t>
            </a:r>
          </a:p>
          <a:p>
            <a:pPr algn="r"/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Александрина Е.А.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21984" y="0"/>
            <a:ext cx="8332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Нижегородской области «Нижегородский медицинский колледж»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68969" y="6145197"/>
            <a:ext cx="220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Нижний Новгород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54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12" y="108955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Бактериальный </a:t>
            </a:r>
            <a:r>
              <a:rPr lang="ru-RU" b="1" i="1" dirty="0" err="1" smtClean="0">
                <a:solidFill>
                  <a:srgbClr val="002060"/>
                </a:solidFill>
              </a:rPr>
              <a:t>вагиноз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406" y="953037"/>
            <a:ext cx="10427594" cy="2421228"/>
          </a:xfrm>
        </p:spPr>
        <p:txBody>
          <a:bodyPr>
            <a:normAutofit/>
          </a:bodyPr>
          <a:lstStyle/>
          <a:p>
            <a:r>
              <a:rPr lang="ru-RU" sz="2000" dirty="0"/>
              <a:t>Бактериальный </a:t>
            </a:r>
            <a:r>
              <a:rPr lang="ru-RU" sz="2000" dirty="0" err="1"/>
              <a:t>вагиноз</a:t>
            </a:r>
            <a:r>
              <a:rPr lang="ru-RU" sz="2000" dirty="0"/>
              <a:t> – это </a:t>
            </a:r>
            <a:r>
              <a:rPr lang="ru-RU" sz="2000" dirty="0" err="1"/>
              <a:t>невоспалительное</a:t>
            </a:r>
            <a:r>
              <a:rPr lang="ru-RU" sz="2000" dirty="0"/>
              <a:t> заболевание влагалища, связанное с изменением его микрофлоры. </a:t>
            </a:r>
            <a:endParaRPr lang="ru-RU" sz="2000" dirty="0" smtClean="0"/>
          </a:p>
          <a:p>
            <a:r>
              <a:rPr lang="ru-RU" sz="2000" dirty="0" smtClean="0"/>
              <a:t>Подобное </a:t>
            </a:r>
            <a:r>
              <a:rPr lang="ru-RU" sz="2000" dirty="0"/>
              <a:t>состояние чрезвычайно широко распространено среди женщин фертильного возраста (20-45 лет), встречаемость его в этой группе достигает 80%. То есть, из десяти женщин 8 переносят бактериальный </a:t>
            </a:r>
            <a:r>
              <a:rPr lang="ru-RU" sz="2000" dirty="0" err="1"/>
              <a:t>вагиноз</a:t>
            </a:r>
            <a:r>
              <a:rPr lang="ru-RU" sz="2000" dirty="0"/>
              <a:t> хотя бы раз в жизни.</a:t>
            </a:r>
          </a:p>
        </p:txBody>
      </p:sp>
      <p:pic>
        <p:nvPicPr>
          <p:cNvPr id="4098" name="Picture 2" descr="http://venerbol.ru/wp-content/uploads/2017/07/bakt_va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3" y="3472040"/>
            <a:ext cx="5177307" cy="33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12" y="186228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Этиология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тепень обсеменённости влагали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12" y="952234"/>
            <a:ext cx="9464944" cy="59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862" y="121834"/>
            <a:ext cx="946975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Факторы риска бактериального </a:t>
            </a:r>
            <a:r>
              <a:rPr lang="ru-RU" b="1" i="1" dirty="0" err="1">
                <a:solidFill>
                  <a:srgbClr val="002060"/>
                </a:solidFill>
              </a:rPr>
              <a:t>вагиноза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894" y="1043189"/>
            <a:ext cx="9736428" cy="58148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---Пубертатный </a:t>
            </a:r>
            <a:r>
              <a:rPr lang="ru-RU" dirty="0"/>
              <a:t>период, менопауза, патология беременности, послеродовой, </a:t>
            </a:r>
            <a:r>
              <a:rPr lang="ru-RU" dirty="0" err="1"/>
              <a:t>послеабортный</a:t>
            </a:r>
            <a:r>
              <a:rPr lang="ru-RU" dirty="0"/>
              <a:t> период, нарушение менструального цикла (аменорея, </a:t>
            </a:r>
            <a:r>
              <a:rPr lang="ru-RU" dirty="0" err="1"/>
              <a:t>олигоменарея</a:t>
            </a:r>
            <a:r>
              <a:rPr lang="ru-RU" dirty="0"/>
              <a:t>). </a:t>
            </a:r>
            <a:br>
              <a:rPr lang="ru-RU" dirty="0"/>
            </a:br>
            <a:r>
              <a:rPr lang="ru-RU" dirty="0"/>
              <a:t>— Гипотрофия и атрофия слизистой влагалища. </a:t>
            </a:r>
            <a:br>
              <a:rPr lang="ru-RU" dirty="0"/>
            </a:br>
            <a:r>
              <a:rPr lang="ru-RU" dirty="0"/>
              <a:t>— Нарушение чувствительности слизистой влагалища к половым гормонам. </a:t>
            </a:r>
            <a:br>
              <a:rPr lang="ru-RU" dirty="0"/>
            </a:br>
            <a:r>
              <a:rPr lang="ru-RU" dirty="0"/>
              <a:t>— Инфекции, передающиеся половым путём. </a:t>
            </a:r>
            <a:br>
              <a:rPr lang="ru-RU" dirty="0"/>
            </a:br>
            <a:r>
              <a:rPr lang="ru-RU" dirty="0"/>
              <a:t>— Воспалительные процессы урогенитального тракта. </a:t>
            </a:r>
            <a:br>
              <a:rPr lang="ru-RU" dirty="0"/>
            </a:br>
            <a:r>
              <a:rPr lang="ru-RU" dirty="0"/>
              <a:t>— Приём </a:t>
            </a:r>
            <a:r>
              <a:rPr lang="ru-RU" dirty="0" err="1"/>
              <a:t>глюкокортикостероидов</a:t>
            </a:r>
            <a:r>
              <a:rPr lang="ru-RU" dirty="0"/>
              <a:t>, антибактериальных, противовирусных, химиотерапевтических препаратов. </a:t>
            </a:r>
            <a:br>
              <a:rPr lang="ru-RU" dirty="0"/>
            </a:br>
            <a:r>
              <a:rPr lang="ru-RU" dirty="0"/>
              <a:t>— Длительное, </a:t>
            </a:r>
            <a:r>
              <a:rPr lang="ru-RU" dirty="0" err="1"/>
              <a:t>безконтрольное</a:t>
            </a:r>
            <a:r>
              <a:rPr lang="ru-RU" dirty="0"/>
              <a:t> применение пероральных и внутриматочных контрацептивов. </a:t>
            </a:r>
            <a:br>
              <a:rPr lang="ru-RU" dirty="0"/>
            </a:br>
            <a:r>
              <a:rPr lang="ru-RU" dirty="0"/>
              <a:t>— Инородные тела во влагалище и матке (тампоны, ВМС и т.п.) </a:t>
            </a:r>
            <a:br>
              <a:rPr lang="ru-RU" dirty="0"/>
            </a:br>
            <a:r>
              <a:rPr lang="ru-RU" dirty="0"/>
              <a:t>— Кисты, полипы генитального тракта. </a:t>
            </a:r>
            <a:br>
              <a:rPr lang="ru-RU" dirty="0"/>
            </a:br>
            <a:r>
              <a:rPr lang="ru-RU" dirty="0"/>
              <a:t>— Хирургические гинекологические операции. </a:t>
            </a:r>
            <a:br>
              <a:rPr lang="ru-RU" dirty="0"/>
            </a:br>
            <a:r>
              <a:rPr lang="ru-RU" dirty="0"/>
              <a:t>— Нарушение гигиены половых органов. </a:t>
            </a:r>
            <a:br>
              <a:rPr lang="ru-RU" dirty="0"/>
            </a:br>
            <a:r>
              <a:rPr lang="ru-RU" dirty="0"/>
              <a:t>— Неадекватное применение спринцеваний, вагинальных душей, глубокое подмывание. </a:t>
            </a:r>
            <a:br>
              <a:rPr lang="ru-RU" dirty="0"/>
            </a:br>
            <a:r>
              <a:rPr lang="ru-RU" dirty="0"/>
              <a:t>— Применение презервативов, маточных колпачков, диафрагм, обработанных спермицидом (</a:t>
            </a:r>
            <a:r>
              <a:rPr lang="ru-RU" dirty="0" err="1"/>
              <a:t>ноноксинолом</a:t>
            </a:r>
            <a:r>
              <a:rPr lang="ru-RU" dirty="0"/>
              <a:t> -9). </a:t>
            </a:r>
            <a:br>
              <a:rPr lang="ru-RU" dirty="0"/>
            </a:br>
            <a:r>
              <a:rPr lang="ru-RU" dirty="0"/>
              <a:t>— Частая смена половых партнёров. </a:t>
            </a:r>
            <a:br>
              <a:rPr lang="ru-RU" dirty="0"/>
            </a:br>
            <a:r>
              <a:rPr lang="ru-RU" dirty="0"/>
              <a:t>— Хронический стресс.</a:t>
            </a:r>
          </a:p>
        </p:txBody>
      </p:sp>
    </p:spTree>
    <p:extLst>
      <p:ext uri="{BB962C8B-B14F-4D97-AF65-F5344CB8AC3E}">
        <p14:creationId xmlns:p14="http://schemas.microsoft.com/office/powerpoint/2010/main" val="9602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105" y="134713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Симптомы бактериального </a:t>
            </a:r>
            <a:r>
              <a:rPr lang="ru-RU" b="1" i="1" dirty="0" err="1">
                <a:solidFill>
                  <a:srgbClr val="002060"/>
                </a:solidFill>
              </a:rPr>
              <a:t>вагиноза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3" y="1094704"/>
            <a:ext cx="7585657" cy="5859887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выделениями из половых путей: они имеют серовато-белый цвет, однородную консистенцию, неприятный «рыбный запах». Количество их может быть различным, как правило, они становятся более обильными после менструации, сношения, использования раздражающих моющих средств;</a:t>
            </a:r>
          </a:p>
          <a:p>
            <a:r>
              <a:rPr lang="ru-RU" sz="2400" dirty="0"/>
              <a:t>болезненностью во время половых актов;</a:t>
            </a:r>
          </a:p>
          <a:p>
            <a:r>
              <a:rPr lang="ru-RU" sz="2400" dirty="0"/>
              <a:t>дискомфортом, зудом и жжением в половых органах. Эти признаки, как правило, выражены слабо либо отсутствуют;</a:t>
            </a:r>
          </a:p>
          <a:p>
            <a:r>
              <a:rPr lang="ru-RU" sz="2400" dirty="0"/>
              <a:t>редко у женщины возникает болезненность, резь при мочеиспускании, болит живот в надлобковой области.</a:t>
            </a:r>
          </a:p>
          <a:p>
            <a:endParaRPr lang="ru-RU" dirty="0"/>
          </a:p>
        </p:txBody>
      </p:sp>
      <p:pic>
        <p:nvPicPr>
          <p:cNvPr id="6146" name="Picture 2" descr="http://ozude.ru/wp-content/uploads/2017/10/4Bakterialnyj-vagin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941" y="2719856"/>
            <a:ext cx="2583824" cy="25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256" y="108955"/>
            <a:ext cx="9405356" cy="1280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Диагностика бактериального </a:t>
            </a:r>
            <a:r>
              <a:rPr lang="ru-RU" b="1" i="1" dirty="0" err="1" smtClean="0">
                <a:solidFill>
                  <a:srgbClr val="002060"/>
                </a:solidFill>
              </a:rPr>
              <a:t>вагиноза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708" y="1068945"/>
            <a:ext cx="10483402" cy="57890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Сбор анамнеза.</a:t>
            </a:r>
          </a:p>
          <a:p>
            <a:r>
              <a:rPr lang="ru-RU" dirty="0" smtClean="0"/>
              <a:t>2. </a:t>
            </a:r>
            <a:r>
              <a:rPr lang="ru-RU" b="1" dirty="0" smtClean="0"/>
              <a:t>Общий осмотр.</a:t>
            </a:r>
          </a:p>
          <a:p>
            <a:pPr fontAlgn="base"/>
            <a:r>
              <a:rPr lang="ru-RU" dirty="0" smtClean="0"/>
              <a:t>3. </a:t>
            </a:r>
            <a:r>
              <a:rPr lang="ru-RU" b="1" dirty="0" smtClean="0"/>
              <a:t>Гинекологический осмотр </a:t>
            </a:r>
            <a:r>
              <a:rPr lang="ru-RU" dirty="0" smtClean="0"/>
              <a:t>(</a:t>
            </a:r>
            <a:r>
              <a:rPr lang="ru-RU" dirty="0"/>
              <a:t>Осмотр стенок влагалища с помощью зеркала. </a:t>
            </a:r>
            <a:r>
              <a:rPr lang="ru-RU" dirty="0" smtClean="0"/>
              <a:t>В </a:t>
            </a:r>
            <a:r>
              <a:rPr lang="ru-RU" dirty="0"/>
              <a:t>пользу </a:t>
            </a:r>
            <a:r>
              <a:rPr lang="ru-RU" dirty="0" err="1"/>
              <a:t>баквагиноза</a:t>
            </a:r>
            <a:r>
              <a:rPr lang="ru-RU" dirty="0"/>
              <a:t> свидетельствуют: </a:t>
            </a:r>
            <a:br>
              <a:rPr lang="ru-RU" dirty="0"/>
            </a:br>
            <a:r>
              <a:rPr lang="ru-RU" dirty="0"/>
              <a:t>— Наличие обильных выделений (белей), равномерно покрывающих слизистую влагалища.</a:t>
            </a:r>
            <a:br>
              <a:rPr lang="ru-RU" dirty="0"/>
            </a:br>
            <a:r>
              <a:rPr lang="ru-RU" dirty="0"/>
              <a:t>— Обычная розовая окраска стенок влагалища без признаков </a:t>
            </a:r>
            <a:r>
              <a:rPr lang="ru-RU" dirty="0" smtClean="0"/>
              <a:t>воспаления; </a:t>
            </a:r>
            <a:r>
              <a:rPr lang="ru-RU" dirty="0" err="1" smtClean="0"/>
              <a:t>Кальпоскопия</a:t>
            </a:r>
            <a:r>
              <a:rPr lang="ru-RU" dirty="0" smtClean="0"/>
              <a:t>: подтверждает </a:t>
            </a:r>
            <a:r>
              <a:rPr lang="ru-RU" dirty="0"/>
              <a:t>отсутствие воспаления слизистой оболочки </a:t>
            </a:r>
            <a:r>
              <a:rPr lang="ru-RU" dirty="0" smtClean="0"/>
              <a:t>влагалища).</a:t>
            </a:r>
          </a:p>
          <a:p>
            <a:pPr fontAlgn="base"/>
            <a:r>
              <a:rPr lang="ru-RU" dirty="0" smtClean="0"/>
              <a:t>4. </a:t>
            </a:r>
            <a:r>
              <a:rPr lang="ru-RU" b="1" dirty="0"/>
              <a:t>Микроскопия: </a:t>
            </a:r>
            <a:r>
              <a:rPr lang="ru-RU" b="1" dirty="0" err="1"/>
              <a:t>бактериоскопическое</a:t>
            </a:r>
            <a:r>
              <a:rPr lang="ru-RU" b="1" dirty="0"/>
              <a:t> исследование</a:t>
            </a:r>
            <a:r>
              <a:rPr lang="ru-RU" dirty="0"/>
              <a:t> влагалищных мазков – основной, наиболее доступный и достоверный метод диагностики бактериального </a:t>
            </a:r>
            <a:r>
              <a:rPr lang="ru-RU" dirty="0" err="1" smtClean="0"/>
              <a:t>вагиноза</a:t>
            </a:r>
            <a:r>
              <a:rPr lang="ru-RU" dirty="0" smtClean="0"/>
              <a:t>. Микроскопия </a:t>
            </a:r>
            <a:r>
              <a:rPr lang="ru-RU" dirty="0"/>
              <a:t>мазков больных </a:t>
            </a:r>
            <a:r>
              <a:rPr lang="ru-RU" dirty="0" err="1"/>
              <a:t>баквагинозом</a:t>
            </a:r>
            <a:r>
              <a:rPr lang="ru-RU" dirty="0"/>
              <a:t> выявляет: </a:t>
            </a:r>
            <a:br>
              <a:rPr lang="ru-RU" dirty="0"/>
            </a:br>
            <a:r>
              <a:rPr lang="ru-RU" dirty="0"/>
              <a:t>— Уменьшение или исчезновение </a:t>
            </a:r>
            <a:r>
              <a:rPr lang="ru-RU" dirty="0" err="1"/>
              <a:t>лактобацилл</a:t>
            </a:r>
            <a:r>
              <a:rPr lang="ru-RU" dirty="0"/>
              <a:t> (грамположительных палочек различного размера). </a:t>
            </a:r>
            <a:br>
              <a:rPr lang="ru-RU" dirty="0"/>
            </a:br>
            <a:r>
              <a:rPr lang="ru-RU" dirty="0"/>
              <a:t>— Увеличение смешанной </a:t>
            </a:r>
            <a:r>
              <a:rPr lang="ru-RU" dirty="0" err="1"/>
              <a:t>нелактобациллярной</a:t>
            </a:r>
            <a:r>
              <a:rPr lang="ru-RU" dirty="0"/>
              <a:t> микрофлоры. </a:t>
            </a:r>
            <a:br>
              <a:rPr lang="ru-RU" dirty="0"/>
            </a:br>
            <a:r>
              <a:rPr lang="ru-RU" dirty="0"/>
              <a:t>— «Ключевые» клетки. Края «ключевых» эпителиальных клеток неровные, нечёткие из-за налипания на них </a:t>
            </a:r>
            <a:r>
              <a:rPr lang="ru-RU" dirty="0" err="1"/>
              <a:t>грамвариабельных</a:t>
            </a:r>
            <a:r>
              <a:rPr lang="ru-RU" dirty="0"/>
              <a:t> палочек и кокков, в том числе </a:t>
            </a:r>
            <a:r>
              <a:rPr lang="ru-RU" dirty="0" err="1"/>
              <a:t>Gardnerella</a:t>
            </a:r>
            <a:r>
              <a:rPr lang="ru-RU" dirty="0"/>
              <a:t> </a:t>
            </a:r>
            <a:r>
              <a:rPr lang="ru-RU" dirty="0" err="1"/>
              <a:t>vaginalis</a:t>
            </a:r>
            <a:r>
              <a:rPr lang="ru-RU" dirty="0"/>
              <a:t>, </a:t>
            </a:r>
            <a:r>
              <a:rPr lang="ru-RU" dirty="0" err="1"/>
              <a:t>Mobiluncus</a:t>
            </a:r>
            <a:r>
              <a:rPr lang="ru-RU" dirty="0"/>
              <a:t> и др., зачастую микроорганизмы трудно различить между собой. </a:t>
            </a:r>
            <a:br>
              <a:rPr lang="ru-RU" dirty="0"/>
            </a:br>
            <a:r>
              <a:rPr lang="ru-RU" dirty="0"/>
              <a:t>— В большинстве случаев: малое количество лейкоцитов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5. </a:t>
            </a:r>
            <a:r>
              <a:rPr lang="ru-RU" dirty="0"/>
              <a:t>Определение кислотности (рН) вагинального секрета с помощью индикаторов.</a:t>
            </a:r>
          </a:p>
          <a:p>
            <a:pPr fontAlgn="base"/>
            <a:r>
              <a:rPr lang="ru-RU" dirty="0" smtClean="0"/>
              <a:t>6</a:t>
            </a:r>
            <a:r>
              <a:rPr lang="ru-RU" b="1" dirty="0" smtClean="0"/>
              <a:t>.</a:t>
            </a:r>
            <a:r>
              <a:rPr lang="ru-RU" dirty="0"/>
              <a:t> </a:t>
            </a:r>
            <a:r>
              <a:rPr lang="ru-RU" dirty="0" err="1"/>
              <a:t>Аминотест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При смешивании на предметном стекле влагалищных выделений больной </a:t>
            </a:r>
            <a:r>
              <a:rPr lang="ru-RU" dirty="0" err="1"/>
              <a:t>баквагинозом</a:t>
            </a:r>
            <a:r>
              <a:rPr lang="ru-RU" dirty="0"/>
              <a:t> с равным количеством раствора гидроокиси калия (р-р КОН 10%) появляется неприятный запах гнилой рыбы.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5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78" y="173350"/>
            <a:ext cx="8911687" cy="128089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Степени бактериального </a:t>
            </a:r>
            <a:r>
              <a:rPr lang="ru-RU" b="1" i="1" dirty="0" err="1" smtClean="0">
                <a:solidFill>
                  <a:srgbClr val="002060"/>
                </a:solidFill>
              </a:rPr>
              <a:t>вагиноза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555" y="1184855"/>
            <a:ext cx="5695145" cy="5673145"/>
          </a:xfrm>
        </p:spPr>
        <p:txBody>
          <a:bodyPr>
            <a:normAutofit/>
          </a:bodyPr>
          <a:lstStyle/>
          <a:p>
            <a:pPr fontAlgn="base"/>
            <a:r>
              <a:rPr lang="ru-RU" b="1" u="sng" dirty="0"/>
              <a:t>1 </a:t>
            </a:r>
            <a:r>
              <a:rPr lang="ru-RU" b="1" u="sng" dirty="0" smtClean="0"/>
              <a:t>степень: </a:t>
            </a:r>
            <a:r>
              <a:rPr lang="ru-RU" b="1" dirty="0" smtClean="0"/>
              <a:t>Компенсированный </a:t>
            </a:r>
            <a:r>
              <a:rPr lang="ru-RU" b="1" dirty="0" err="1"/>
              <a:t>баквагиноз.</a:t>
            </a:r>
            <a:r>
              <a:rPr lang="ru-RU" dirty="0" err="1"/>
              <a:t>Характеризуется</a:t>
            </a:r>
            <a:r>
              <a:rPr lang="ru-RU" dirty="0"/>
              <a:t> мизерным количеством любой микробной, в том числе лакто-флоры во влагалищном </a:t>
            </a:r>
            <a:r>
              <a:rPr lang="ru-RU" dirty="0" smtClean="0"/>
              <a:t>мазке. Такой </a:t>
            </a:r>
            <a:r>
              <a:rPr lang="ru-RU" dirty="0"/>
              <a:t>мазок не считается патологией. Зачастую он обусловлен чрезмерной подготовкой пациентки к посещению гинеколога (глубоким подмывание с </a:t>
            </a:r>
            <a:r>
              <a:rPr lang="ru-RU" dirty="0" err="1"/>
              <a:t>дез</a:t>
            </a:r>
            <a:r>
              <a:rPr lang="ru-RU" dirty="0"/>
              <a:t>. средствами), предшествующим антибактериальным лечением (приёмом антибиотиков широкого спектра действия) или интенсивной химиотерапией.</a:t>
            </a:r>
          </a:p>
          <a:p>
            <a:pPr fontAlgn="base"/>
            <a:r>
              <a:rPr lang="ru-RU" b="1" u="sng" dirty="0"/>
              <a:t>2 </a:t>
            </a:r>
            <a:r>
              <a:rPr lang="ru-RU" b="1" u="sng" dirty="0" smtClean="0"/>
              <a:t>степень: </a:t>
            </a:r>
            <a:r>
              <a:rPr lang="ru-RU" b="1" dirty="0" err="1" smtClean="0"/>
              <a:t>Субкомпенсированный</a:t>
            </a:r>
            <a:r>
              <a:rPr lang="ru-RU" b="1" dirty="0" smtClean="0"/>
              <a:t> </a:t>
            </a:r>
            <a:r>
              <a:rPr lang="ru-RU" b="1" dirty="0" err="1"/>
              <a:t>баквагиноз</a:t>
            </a:r>
            <a:r>
              <a:rPr lang="ru-RU" b="1" dirty="0"/>
              <a:t>:</a:t>
            </a:r>
            <a:r>
              <a:rPr lang="ru-RU" dirty="0"/>
              <a:t>— снижение количества </a:t>
            </a:r>
            <a:r>
              <a:rPr lang="ru-RU" dirty="0" err="1"/>
              <a:t>лактобацилл</a:t>
            </a:r>
            <a:r>
              <a:rPr lang="ru-RU" dirty="0"/>
              <a:t>; </a:t>
            </a:r>
            <a:br>
              <a:rPr lang="ru-RU" dirty="0"/>
            </a:br>
            <a:r>
              <a:rPr lang="ru-RU" dirty="0"/>
              <a:t>— соизмеримое увеличение прочей микробной флоры; </a:t>
            </a:r>
            <a:br>
              <a:rPr lang="ru-RU" dirty="0"/>
            </a:br>
            <a:r>
              <a:rPr lang="ru-RU" dirty="0"/>
              <a:t>— появление в мазке единичных (1-5) «ключевых» клеток.</a:t>
            </a:r>
          </a:p>
          <a:p>
            <a:endParaRPr lang="ru-RU" dirty="0"/>
          </a:p>
        </p:txBody>
      </p:sp>
      <p:pic>
        <p:nvPicPr>
          <p:cNvPr id="7170" name="Picture 2" descr="Вагинальный мазок: нор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661687"/>
            <a:ext cx="50673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86228"/>
            <a:ext cx="8911687" cy="128089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Степени бактериального </a:t>
            </a:r>
            <a:r>
              <a:rPr lang="ru-RU" b="1" i="1" dirty="0" err="1">
                <a:solidFill>
                  <a:srgbClr val="002060"/>
                </a:solidFill>
              </a:rPr>
              <a:t>вагиноза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9359" y="1467118"/>
            <a:ext cx="10225266" cy="212608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400" b="1" u="sng" dirty="0"/>
              <a:t>3 </a:t>
            </a:r>
            <a:r>
              <a:rPr lang="ru-RU" sz="2400" b="1" u="sng" dirty="0" smtClean="0"/>
              <a:t>степень: </a:t>
            </a:r>
            <a:r>
              <a:rPr lang="ru-RU" sz="2400" b="1" dirty="0" smtClean="0"/>
              <a:t>Клинически </a:t>
            </a:r>
            <a:r>
              <a:rPr lang="ru-RU" sz="2400" b="1" dirty="0"/>
              <a:t>выраженный бактериальный </a:t>
            </a:r>
            <a:r>
              <a:rPr lang="ru-RU" sz="2400" b="1" dirty="0" err="1"/>
              <a:t>вагиноз</a:t>
            </a:r>
            <a:r>
              <a:rPr lang="ru-RU" sz="2400" b="1" dirty="0"/>
              <a:t>:</a:t>
            </a:r>
            <a:r>
              <a:rPr lang="ru-RU" sz="2400" dirty="0"/>
              <a:t>— практически полное отсутствие </a:t>
            </a:r>
            <a:r>
              <a:rPr lang="ru-RU" sz="2400" dirty="0" err="1"/>
              <a:t>лактобактерий</a:t>
            </a:r>
            <a:r>
              <a:rPr lang="ru-RU" sz="2400" dirty="0"/>
              <a:t>; </a:t>
            </a:r>
            <a:br>
              <a:rPr lang="ru-RU" sz="2400" dirty="0"/>
            </a:br>
            <a:r>
              <a:rPr lang="ru-RU" sz="2400" dirty="0"/>
              <a:t>— поле зрения заполнено «ключевыми» клетками; </a:t>
            </a:r>
            <a:br>
              <a:rPr lang="ru-RU" sz="2400" dirty="0"/>
            </a:br>
            <a:r>
              <a:rPr lang="ru-RU" sz="2400" dirty="0"/>
              <a:t>— бактериальная флора представлена различными (кроме </a:t>
            </a:r>
            <a:r>
              <a:rPr lang="ru-RU" sz="2400" dirty="0" err="1"/>
              <a:t>лактобацилл</a:t>
            </a:r>
            <a:r>
              <a:rPr lang="ru-RU" sz="2400" dirty="0"/>
              <a:t>) культурами во всевозможных видовых сочетаниях.</a:t>
            </a:r>
          </a:p>
          <a:p>
            <a:endParaRPr lang="ru-RU" dirty="0"/>
          </a:p>
        </p:txBody>
      </p:sp>
      <p:pic>
        <p:nvPicPr>
          <p:cNvPr id="8194" name="Picture 2" descr="Дисбиоз влагали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8" y="3819524"/>
            <a:ext cx="41338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016" y="211986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Лечение бактериального </a:t>
            </a:r>
            <a:r>
              <a:rPr lang="ru-RU" b="1" i="1" dirty="0" err="1" smtClean="0">
                <a:solidFill>
                  <a:srgbClr val="002060"/>
                </a:solidFill>
              </a:rPr>
              <a:t>вагиноза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5465" y="1378039"/>
            <a:ext cx="10419008" cy="5479961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b="1" dirty="0"/>
              <a:t>Схема 1</a:t>
            </a:r>
            <a:r>
              <a:rPr lang="ru-RU" dirty="0"/>
              <a:t>Метронидазол, таблетки 500 мг. По 1 таблетке 2 раза в день, внутрь перорально (через рот). </a:t>
            </a:r>
            <a:br>
              <a:rPr lang="ru-RU" dirty="0"/>
            </a:br>
            <a:r>
              <a:rPr lang="ru-RU" dirty="0"/>
              <a:t>Курс лечения: 7-10 дней.</a:t>
            </a:r>
          </a:p>
          <a:p>
            <a:pPr fontAlgn="base"/>
            <a:r>
              <a:rPr lang="ru-RU" b="1" dirty="0"/>
              <a:t>Схема 2</a:t>
            </a:r>
            <a:r>
              <a:rPr lang="ru-RU" dirty="0"/>
              <a:t>Тинидазол 2,0 г (4 таблетки по 500 мг) единовременно, внутрь перорально, один раз в сутки. </a:t>
            </a:r>
            <a:br>
              <a:rPr lang="ru-RU" dirty="0"/>
            </a:br>
            <a:r>
              <a:rPr lang="ru-RU" dirty="0"/>
              <a:t>Курс лечения: 3 дня.</a:t>
            </a:r>
          </a:p>
          <a:p>
            <a:pPr fontAlgn="base"/>
            <a:r>
              <a:rPr lang="ru-RU" dirty="0"/>
              <a:t>Учитывая локальный характер инфекции, многие специалисты предпочитают местное лечение бактериального </a:t>
            </a:r>
            <a:r>
              <a:rPr lang="ru-RU" dirty="0" err="1"/>
              <a:t>вагиноза</a:t>
            </a:r>
            <a:r>
              <a:rPr lang="ru-RU" dirty="0"/>
              <a:t>. Наилучший терапевтический эффект показали </a:t>
            </a:r>
            <a:r>
              <a:rPr lang="ru-RU" dirty="0" err="1"/>
              <a:t>интравагинальные</a:t>
            </a:r>
            <a:r>
              <a:rPr lang="ru-RU" dirty="0"/>
              <a:t> свечи и гели с </a:t>
            </a:r>
            <a:r>
              <a:rPr lang="ru-RU" dirty="0" err="1"/>
              <a:t>Метронидазолом</a:t>
            </a:r>
            <a:r>
              <a:rPr lang="ru-RU" dirty="0"/>
              <a:t> или </a:t>
            </a:r>
            <a:r>
              <a:rPr lang="ru-RU" dirty="0" err="1"/>
              <a:t>Клиндамицином</a:t>
            </a:r>
            <a:r>
              <a:rPr lang="ru-RU" dirty="0"/>
              <a:t>.</a:t>
            </a:r>
          </a:p>
          <a:p>
            <a:pPr fontAlgn="base"/>
            <a:r>
              <a:rPr lang="ru-RU" b="1" dirty="0"/>
              <a:t>Схема </a:t>
            </a:r>
            <a:r>
              <a:rPr lang="ru-RU" b="1" dirty="0" smtClean="0"/>
              <a:t>3.1</a:t>
            </a:r>
            <a:r>
              <a:rPr lang="ru-RU" dirty="0"/>
              <a:t> Вагинальные свечи с </a:t>
            </a:r>
            <a:r>
              <a:rPr lang="ru-RU" dirty="0" err="1"/>
              <a:t>Метронидазолом</a:t>
            </a:r>
            <a:r>
              <a:rPr lang="ru-RU" dirty="0"/>
              <a:t> 500 мг (</a:t>
            </a:r>
            <a:r>
              <a:rPr lang="ru-RU" dirty="0" err="1"/>
              <a:t>Флагил</a:t>
            </a:r>
            <a:r>
              <a:rPr lang="ru-RU" dirty="0"/>
              <a:t>, вагинальные суппозитории) </a:t>
            </a:r>
            <a:br>
              <a:rPr lang="ru-RU" dirty="0"/>
            </a:br>
            <a:r>
              <a:rPr lang="ru-RU" dirty="0"/>
              <a:t>Применять один раз в сутки, </a:t>
            </a:r>
            <a:r>
              <a:rPr lang="ru-RU" dirty="0" err="1"/>
              <a:t>интравагинально</a:t>
            </a:r>
            <a:r>
              <a:rPr lang="ru-RU" dirty="0"/>
              <a:t>, на ночь. </a:t>
            </a:r>
            <a:br>
              <a:rPr lang="ru-RU" dirty="0"/>
            </a:br>
            <a:r>
              <a:rPr lang="ru-RU" dirty="0"/>
              <a:t>Курс: 7-10 дней.</a:t>
            </a:r>
          </a:p>
          <a:p>
            <a:pPr fontAlgn="base"/>
            <a:r>
              <a:rPr lang="ru-RU" b="1" dirty="0"/>
              <a:t>3.2</a:t>
            </a:r>
            <a:r>
              <a:rPr lang="ru-RU" dirty="0"/>
              <a:t> </a:t>
            </a:r>
            <a:r>
              <a:rPr lang="ru-RU" dirty="0" err="1"/>
              <a:t>Метрогил</a:t>
            </a:r>
            <a:r>
              <a:rPr lang="ru-RU" dirty="0"/>
              <a:t> (</a:t>
            </a:r>
            <a:r>
              <a:rPr lang="ru-RU" dirty="0" err="1"/>
              <a:t>Метронидазол</a:t>
            </a:r>
            <a:r>
              <a:rPr lang="ru-RU" dirty="0"/>
              <a:t>), гель 1% </a:t>
            </a:r>
            <a:br>
              <a:rPr lang="ru-RU" dirty="0"/>
            </a:br>
            <a:r>
              <a:rPr lang="ru-RU" dirty="0"/>
              <a:t>Применять </a:t>
            </a:r>
            <a:r>
              <a:rPr lang="ru-RU" dirty="0" err="1"/>
              <a:t>интравагинально</a:t>
            </a:r>
            <a:r>
              <a:rPr lang="ru-RU" dirty="0"/>
              <a:t> по 5,0 г (один полный аппликатор) 1 раз в сутки, на ночь. </a:t>
            </a:r>
            <a:br>
              <a:rPr lang="ru-RU" dirty="0"/>
            </a:br>
            <a:r>
              <a:rPr lang="ru-RU" dirty="0"/>
              <a:t>Курс: 5 дней.</a:t>
            </a:r>
          </a:p>
          <a:p>
            <a:pPr fontAlgn="base"/>
            <a:r>
              <a:rPr lang="ru-RU" b="1" dirty="0"/>
              <a:t>3.3</a:t>
            </a:r>
            <a:r>
              <a:rPr lang="ru-RU" dirty="0"/>
              <a:t> </a:t>
            </a:r>
            <a:r>
              <a:rPr lang="ru-RU" dirty="0" err="1"/>
              <a:t>Метронидазоловый</a:t>
            </a:r>
            <a:r>
              <a:rPr lang="ru-RU" dirty="0"/>
              <a:t> гель 0,75%. Применять по 5,0 г </a:t>
            </a:r>
            <a:r>
              <a:rPr lang="ru-RU" dirty="0" err="1"/>
              <a:t>интравагинально</a:t>
            </a:r>
            <a:r>
              <a:rPr lang="ru-RU" dirty="0"/>
              <a:t> (один полный аппликатор) 1 раз в сутки, на ночь. </a:t>
            </a:r>
            <a:br>
              <a:rPr lang="ru-RU" dirty="0"/>
            </a:br>
            <a:r>
              <a:rPr lang="ru-RU" dirty="0"/>
              <a:t>Курс: от 5 дней до 2 недель.</a:t>
            </a:r>
          </a:p>
          <a:p>
            <a:pPr fontAlgn="base"/>
            <a:r>
              <a:rPr lang="ru-RU" b="1" dirty="0"/>
              <a:t>Схема 4</a:t>
            </a:r>
            <a:r>
              <a:rPr lang="ru-RU" dirty="0"/>
              <a:t>Далацин (</a:t>
            </a:r>
            <a:r>
              <a:rPr lang="ru-RU" dirty="0" err="1"/>
              <a:t>Клиндацин</a:t>
            </a:r>
            <a:r>
              <a:rPr lang="ru-RU" dirty="0"/>
              <a:t>, </a:t>
            </a:r>
            <a:r>
              <a:rPr lang="ru-RU" dirty="0" err="1"/>
              <a:t>Клиндамицин</a:t>
            </a:r>
            <a:r>
              <a:rPr lang="ru-RU" dirty="0"/>
              <a:t>), крем 2% </a:t>
            </a:r>
            <a:br>
              <a:rPr lang="ru-RU" dirty="0"/>
            </a:br>
            <a:r>
              <a:rPr lang="ru-RU" dirty="0"/>
              <a:t>1 полный аппликатор (5,0 г крема=100 мг </a:t>
            </a:r>
            <a:r>
              <a:rPr lang="ru-RU" dirty="0" err="1"/>
              <a:t>клиндамицина</a:t>
            </a:r>
            <a:r>
              <a:rPr lang="ru-RU" dirty="0"/>
              <a:t>) глубоко </a:t>
            </a:r>
            <a:r>
              <a:rPr lang="ru-RU" dirty="0" err="1"/>
              <a:t>интравагинально</a:t>
            </a:r>
            <a:r>
              <a:rPr lang="ru-RU" dirty="0"/>
              <a:t> 1 раз в сутки, на ночь. </a:t>
            </a:r>
            <a:br>
              <a:rPr lang="ru-RU" dirty="0"/>
            </a:br>
            <a:r>
              <a:rPr lang="ru-RU" dirty="0"/>
              <a:t>Курс: 7 дней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6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080" y="237744"/>
            <a:ext cx="8911687" cy="128089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Лечение бактериального </a:t>
            </a:r>
            <a:r>
              <a:rPr lang="ru-RU" b="1" i="1" dirty="0" err="1">
                <a:solidFill>
                  <a:srgbClr val="002060"/>
                </a:solidFill>
              </a:rPr>
              <a:t>вагиноза</a:t>
            </a:r>
            <a:endParaRPr lang="ru-RU" dirty="0"/>
          </a:p>
        </p:txBody>
      </p:sp>
      <p:pic>
        <p:nvPicPr>
          <p:cNvPr id="3" name="Picture 2" descr="http://vmede.org/sait/content/Ginekologija_radzinskii_ruk_2007/4_files/m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200149"/>
            <a:ext cx="504825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8342" y="1843860"/>
            <a:ext cx="54091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/>
              <a:t>Схемы антибактериальной терапии бактериального </a:t>
            </a:r>
            <a:r>
              <a:rPr lang="ru-RU" sz="2000" b="1" dirty="0" err="1"/>
              <a:t>вагиноза</a:t>
            </a:r>
            <a:r>
              <a:rPr lang="ru-RU" sz="2000" b="1" dirty="0"/>
              <a:t> со 2-го триместра беременности:1.</a:t>
            </a:r>
            <a:r>
              <a:rPr lang="ru-RU" sz="2000" dirty="0"/>
              <a:t> </a:t>
            </a:r>
            <a:r>
              <a:rPr lang="ru-RU" sz="2000" dirty="0" err="1"/>
              <a:t>Метронидазол</a:t>
            </a:r>
            <a:r>
              <a:rPr lang="ru-RU" sz="2000" dirty="0"/>
              <a:t>, таблетки 500 мг. </a:t>
            </a:r>
            <a:br>
              <a:rPr lang="ru-RU" sz="2000" dirty="0"/>
            </a:br>
            <a:r>
              <a:rPr lang="ru-RU" sz="2000" dirty="0"/>
              <a:t>Принимать по 1 таблетке 2 раза в сутки перорально. Курс лечения: 7 дней.</a:t>
            </a:r>
          </a:p>
          <a:p>
            <a:pPr fontAlgn="base"/>
            <a:r>
              <a:rPr lang="ru-RU" sz="2000" b="1" dirty="0"/>
              <a:t>2.</a:t>
            </a:r>
            <a:r>
              <a:rPr lang="ru-RU" sz="2000" dirty="0"/>
              <a:t> </a:t>
            </a:r>
            <a:r>
              <a:rPr lang="ru-RU" sz="2000" dirty="0" err="1"/>
              <a:t>Метронидазол</a:t>
            </a:r>
            <a:r>
              <a:rPr lang="ru-RU" sz="2000" dirty="0"/>
              <a:t>, таблетки 250 мг. </a:t>
            </a:r>
            <a:br>
              <a:rPr lang="ru-RU" sz="2000" dirty="0"/>
            </a:br>
            <a:r>
              <a:rPr lang="ru-RU" sz="2000" dirty="0"/>
              <a:t>Принимать по 1 таблетке 3 раза в сутки перорально. Курс: 7 дней.</a:t>
            </a:r>
          </a:p>
          <a:p>
            <a:pPr fontAlgn="base"/>
            <a:r>
              <a:rPr lang="ru-RU" sz="2000" b="1" dirty="0"/>
              <a:t>3.</a:t>
            </a:r>
            <a:r>
              <a:rPr lang="ru-RU" sz="2000" dirty="0"/>
              <a:t> </a:t>
            </a:r>
            <a:r>
              <a:rPr lang="ru-RU" sz="2000" dirty="0" err="1"/>
              <a:t>Клиндамицин</a:t>
            </a:r>
            <a:r>
              <a:rPr lang="ru-RU" sz="2000" dirty="0"/>
              <a:t>, капсулы 300 мг. </a:t>
            </a:r>
            <a:br>
              <a:rPr lang="ru-RU" sz="2000" dirty="0"/>
            </a:br>
            <a:r>
              <a:rPr lang="ru-RU" sz="2000" dirty="0"/>
              <a:t>Принимать по 1 капсуле перорально 2 раза в сутки. Курс: 7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0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375" y="211986"/>
            <a:ext cx="9835188" cy="1280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Возможные осложнения бактериального </a:t>
            </a:r>
            <a:r>
              <a:rPr lang="ru-RU" b="1" i="1" dirty="0" err="1" smtClean="0">
                <a:solidFill>
                  <a:srgbClr val="002060"/>
                </a:solidFill>
              </a:rPr>
              <a:t>вагиноза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135" y="1492876"/>
            <a:ext cx="9736428" cy="536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— Самопроизвольный аборт (выкидыш). </a:t>
            </a:r>
            <a:br>
              <a:rPr lang="ru-RU" sz="2000" dirty="0"/>
            </a:br>
            <a:r>
              <a:rPr lang="ru-RU" sz="2000" dirty="0"/>
              <a:t>— Патология беременности: </a:t>
            </a:r>
            <a:r>
              <a:rPr lang="ru-RU" sz="2000" dirty="0" err="1"/>
              <a:t>внутриамниотическая</a:t>
            </a:r>
            <a:r>
              <a:rPr lang="ru-RU" sz="2000" dirty="0"/>
              <a:t> инфекция. </a:t>
            </a:r>
            <a:br>
              <a:rPr lang="ru-RU" sz="2000" dirty="0"/>
            </a:br>
            <a:r>
              <a:rPr lang="ru-RU" sz="2000" dirty="0"/>
              <a:t>— Патология родов и послеродового периода: преждевременное излитие околоплодных вод, преждевременные роды, эндометрит и/или сепсис после кесарева сечения. </a:t>
            </a:r>
            <a:br>
              <a:rPr lang="ru-RU" sz="2000" dirty="0"/>
            </a:br>
            <a:r>
              <a:rPr lang="ru-RU" sz="2000" dirty="0"/>
              <a:t>— Риск рождения детей с низкой массой тела. </a:t>
            </a:r>
            <a:br>
              <a:rPr lang="ru-RU" sz="2000" dirty="0"/>
            </a:br>
            <a:r>
              <a:rPr lang="ru-RU" sz="2000" dirty="0"/>
              <a:t>— Риск развития инфекционных осложнений после гинекологических операций или абортов. </a:t>
            </a:r>
            <a:br>
              <a:rPr lang="ru-RU" sz="2000" dirty="0"/>
            </a:br>
            <a:r>
              <a:rPr lang="ru-RU" sz="2000" dirty="0"/>
              <a:t>— Риск развития воспалительных заболеваний органов малого таза: перитонита, абсцессов органов малого таза после введения внутриматочных контрацептивов, после инвазивных манипуляций. </a:t>
            </a:r>
            <a:br>
              <a:rPr lang="ru-RU" sz="2000" dirty="0"/>
            </a:br>
            <a:r>
              <a:rPr lang="ru-RU" sz="2000" dirty="0"/>
              <a:t>— Риск развития дисплазии (неоплазии) шейки </a:t>
            </a:r>
            <a:r>
              <a:rPr lang="ru-RU" sz="2000" dirty="0" smtClean="0"/>
              <a:t>матки.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— Повышение восприимчивости к инфекциям, передаваемым половым путем, в том числе ВИЧ, генитальному герпесу.</a:t>
            </a:r>
          </a:p>
        </p:txBody>
      </p:sp>
    </p:spTree>
    <p:extLst>
      <p:ext uri="{BB962C8B-B14F-4D97-AF65-F5344CB8AC3E}">
        <p14:creationId xmlns:p14="http://schemas.microsoft.com/office/powerpoint/2010/main" val="23311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4" y="211986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Воспалительные заболевания органов малого таза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599"/>
            <a:ext cx="5035081" cy="45891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ВЗОМТ - </a:t>
            </a:r>
            <a:r>
              <a:rPr lang="ru-RU" sz="2800" dirty="0"/>
              <a:t>это весь спектр воспалительных процессов нижних, верхних отделов репродуктивных путей женщины, отдельные нозологические формы и в любой возможной комбинации.</a:t>
            </a:r>
          </a:p>
        </p:txBody>
      </p:sp>
      <p:pic>
        <p:nvPicPr>
          <p:cNvPr id="1026" name="Picture 2" descr="http://st37.stblizko.ru/images/localized/000/007/91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78" y="1987953"/>
            <a:ext cx="4159331" cy="41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888" y="418048"/>
            <a:ext cx="8911687" cy="128089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Кольпит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3652" y="2228045"/>
            <a:ext cx="3747752" cy="3850602"/>
          </a:xfrm>
        </p:spPr>
        <p:txBody>
          <a:bodyPr>
            <a:normAutofit/>
          </a:bodyPr>
          <a:lstStyle/>
          <a:p>
            <a:r>
              <a:rPr lang="ru-RU" sz="2400" dirty="0" err="1"/>
              <a:t>Кольпит</a:t>
            </a:r>
            <a:r>
              <a:rPr lang="ru-RU" sz="2400" dirty="0"/>
              <a:t> – это воспаление стенок влагалища вследствие преобладания патогенных микроорганизмов.</a:t>
            </a:r>
          </a:p>
        </p:txBody>
      </p:sp>
      <p:pic>
        <p:nvPicPr>
          <p:cNvPr id="10242" name="Picture 2" descr="http://www.krasotaimedicina.ru/upload/iblock/ac8/ac8b5246f20c6a25cdc68c6c9428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64" y="874153"/>
            <a:ext cx="3163911" cy="23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97" y="3497129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37743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Классификация </a:t>
            </a:r>
            <a:r>
              <a:rPr lang="ru-RU" b="1" i="1" dirty="0" err="1" smtClean="0">
                <a:solidFill>
                  <a:srgbClr val="002060"/>
                </a:solidFill>
              </a:rPr>
              <a:t>кольпита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5640" y="2228045"/>
            <a:ext cx="2897747" cy="1133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Кольпит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0613" y="1917878"/>
            <a:ext cx="2627290" cy="1958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solidFill>
                  <a:srgbClr val="002060"/>
                </a:solidFill>
              </a:rPr>
              <a:t>По течению: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Острый вагинит (</a:t>
            </a:r>
            <a:r>
              <a:rPr lang="ru-RU" dirty="0" err="1">
                <a:solidFill>
                  <a:srgbClr val="002060"/>
                </a:solidFill>
              </a:rPr>
              <a:t>кольпит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Хронический тип течения.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04534" y="1853482"/>
            <a:ext cx="2833351" cy="201017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dirty="0">
                <a:solidFill>
                  <a:srgbClr val="002060"/>
                </a:solidFill>
              </a:rPr>
              <a:t>По виду возбудителя: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Специфический;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Неспецифический.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7948882" y="2569335"/>
            <a:ext cx="940157" cy="450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863662" y="2633191"/>
            <a:ext cx="1171978" cy="4507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Кольпит: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4" y="4649273"/>
            <a:ext cx="58007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ольпит: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84" y="4288665"/>
            <a:ext cx="2919698" cy="25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24865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Виды </a:t>
            </a:r>
            <a:r>
              <a:rPr lang="ru-RU" b="1" i="1" dirty="0" err="1" smtClean="0">
                <a:solidFill>
                  <a:srgbClr val="002060"/>
                </a:solidFill>
              </a:rPr>
              <a:t>кольпита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1" y="1068946"/>
            <a:ext cx="10100816" cy="5627888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err="1">
                <a:solidFill>
                  <a:schemeClr val="tx1"/>
                </a:solidFill>
              </a:rPr>
              <a:t>Трихомонадный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кольпит</a:t>
            </a:r>
            <a:r>
              <a:rPr lang="ru-RU" sz="2000" dirty="0">
                <a:solidFill>
                  <a:schemeClr val="tx1"/>
                </a:solidFill>
              </a:rPr>
              <a:t> – поражение влагалища трихомонадами. Характерные симптомы – зловонный запах, пенистые </a:t>
            </a:r>
            <a:r>
              <a:rPr lang="ru-RU" sz="2000" dirty="0">
                <a:solidFill>
                  <a:schemeClr val="tx1"/>
                </a:solidFill>
                <a:hlinkClick r:id="rId2"/>
              </a:rPr>
              <a:t>зеленоватые выделения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ru-RU" sz="2000" dirty="0" err="1">
                <a:solidFill>
                  <a:schemeClr val="tx1"/>
                </a:solidFill>
              </a:rPr>
              <a:t>Хламидийный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вагиноз</a:t>
            </a:r>
            <a:r>
              <a:rPr lang="ru-RU" sz="2000" dirty="0">
                <a:solidFill>
                  <a:schemeClr val="tx1"/>
                </a:solidFill>
              </a:rPr>
              <a:t> – протекает бессимптомно или с </a:t>
            </a:r>
            <a:r>
              <a:rPr lang="ru-RU" sz="2000" dirty="0">
                <a:solidFill>
                  <a:schemeClr val="tx1"/>
                </a:solidFill>
                <a:hlinkClick r:id="rId3"/>
              </a:rPr>
              <a:t>жжением при мочеиспускании</a:t>
            </a:r>
            <a:r>
              <a:rPr lang="ru-RU" sz="2000" dirty="0">
                <a:solidFill>
                  <a:schemeClr val="tx1"/>
                </a:solidFill>
              </a:rPr>
              <a:t> и неприятным запахом.</a:t>
            </a:r>
          </a:p>
          <a:p>
            <a:pPr fontAlgn="base"/>
            <a:r>
              <a:rPr lang="ru-RU" sz="2000" dirty="0" err="1">
                <a:solidFill>
                  <a:schemeClr val="tx1"/>
                </a:solidFill>
              </a:rPr>
              <a:t>Кандидозный</a:t>
            </a:r>
            <a:r>
              <a:rPr lang="ru-RU" sz="2000" dirty="0">
                <a:solidFill>
                  <a:schemeClr val="tx1"/>
                </a:solidFill>
              </a:rPr>
              <a:t> (молочница) – нарушение микрофлоры влагалища с последующим размножением грибков рода </a:t>
            </a:r>
            <a:r>
              <a:rPr lang="ru-RU" sz="2000" dirty="0" err="1">
                <a:solidFill>
                  <a:schemeClr val="tx1"/>
                </a:solidFill>
              </a:rPr>
              <a:t>Кандида</a:t>
            </a:r>
            <a:r>
              <a:rPr lang="ru-RU" sz="2000" dirty="0">
                <a:solidFill>
                  <a:schemeClr val="tx1"/>
                </a:solidFill>
              </a:rPr>
              <a:t>. Дрожжевой </a:t>
            </a:r>
            <a:r>
              <a:rPr lang="ru-RU" sz="2000" dirty="0" err="1">
                <a:solidFill>
                  <a:schemeClr val="tx1"/>
                </a:solidFill>
              </a:rPr>
              <a:t>кольпит</a:t>
            </a:r>
            <a:r>
              <a:rPr lang="ru-RU" sz="2000" dirty="0">
                <a:solidFill>
                  <a:schemeClr val="tx1"/>
                </a:solidFill>
              </a:rPr>
              <a:t> проявляется творожистыми налетами на стенках и разъедающими выделениями с кислым запахом. Возникает также после длительного приема антибиотиков без защиты противогрибковыми препаратами.</a:t>
            </a: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Атрофический </a:t>
            </a:r>
            <a:r>
              <a:rPr lang="ru-RU" sz="2000" dirty="0" err="1">
                <a:solidFill>
                  <a:schemeClr val="tx1"/>
                </a:solidFill>
              </a:rPr>
              <a:t>кольпит</a:t>
            </a:r>
            <a:r>
              <a:rPr lang="ru-RU" sz="2000" dirty="0">
                <a:solidFill>
                  <a:schemeClr val="tx1"/>
                </a:solidFill>
              </a:rPr>
              <a:t> – симптомы связаны с </a:t>
            </a:r>
            <a:r>
              <a:rPr lang="ru-RU" sz="2000" dirty="0">
                <a:solidFill>
                  <a:schemeClr val="tx1"/>
                </a:solidFill>
                <a:hlinkClick r:id="rId4"/>
              </a:rPr>
              <a:t>сухостью влагалища</a:t>
            </a:r>
            <a:r>
              <a:rPr lang="ru-RU" sz="2000" dirty="0">
                <a:solidFill>
                  <a:schemeClr val="tx1"/>
                </a:solidFill>
              </a:rPr>
              <a:t>, что происходит в результате снижения секреции эстрогена в постменопаузальный период. Снижение влажности приводит к росту патогенной флоры. Проявляется скудными серовато-бледными выделениями и неприятным вагинальным запахом.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0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137" y="199107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Лечение </a:t>
            </a:r>
            <a:r>
              <a:rPr lang="ru-RU" b="1" i="1" dirty="0" err="1" smtClean="0">
                <a:solidFill>
                  <a:srgbClr val="002060"/>
                </a:solidFill>
              </a:rPr>
              <a:t>кольпита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8648" y="1287887"/>
            <a:ext cx="10328856" cy="5447763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/>
              <a:t>Неспецифический </a:t>
            </a:r>
            <a:r>
              <a:rPr lang="ru-RU" sz="2400" b="1" dirty="0"/>
              <a:t>бактериальный </a:t>
            </a:r>
            <a:r>
              <a:rPr lang="ru-RU" sz="2400" b="1" dirty="0" err="1"/>
              <a:t>кольпит</a:t>
            </a:r>
            <a:r>
              <a:rPr lang="ru-RU" sz="2400" b="1" dirty="0"/>
              <a:t> </a:t>
            </a:r>
            <a:r>
              <a:rPr lang="ru-RU" sz="2400" dirty="0"/>
              <a:t>• </a:t>
            </a:r>
            <a:r>
              <a:rPr lang="ru-RU" sz="2400" dirty="0" err="1"/>
              <a:t>полижинакс</a:t>
            </a:r>
            <a:r>
              <a:rPr lang="ru-RU" sz="2400" dirty="0"/>
              <a:t> по 1—2 вагинальные капсулы в сутки в течение 7—12 дней; • </a:t>
            </a:r>
            <a:r>
              <a:rPr lang="ru-RU" sz="2400" dirty="0" err="1"/>
              <a:t>тержинан</a:t>
            </a:r>
            <a:r>
              <a:rPr lang="ru-RU" sz="2400" dirty="0"/>
              <a:t> по 1 свече на ночь в течение 10 дней; • </a:t>
            </a:r>
            <a:r>
              <a:rPr lang="ru-RU" sz="2400" dirty="0" err="1"/>
              <a:t>мератин-комби</a:t>
            </a:r>
            <a:r>
              <a:rPr lang="ru-RU" sz="2400" dirty="0"/>
              <a:t> по 1 влагалищной таблетке на ночь в течение 10 дней; • </a:t>
            </a:r>
            <a:r>
              <a:rPr lang="ru-RU" sz="2400" dirty="0" err="1"/>
              <a:t>микожинакс</a:t>
            </a:r>
            <a:r>
              <a:rPr lang="ru-RU" sz="2400" dirty="0"/>
              <a:t> по 1—2 вагинальные капсулы в течение 7—12 дней; • </a:t>
            </a:r>
            <a:r>
              <a:rPr lang="ru-RU" sz="2400" dirty="0" err="1"/>
              <a:t>бетадин</a:t>
            </a:r>
            <a:r>
              <a:rPr lang="ru-RU" sz="2400" dirty="0"/>
              <a:t>, </a:t>
            </a:r>
            <a:r>
              <a:rPr lang="ru-RU" sz="2400" dirty="0" err="1"/>
              <a:t>вокадин</a:t>
            </a:r>
            <a:r>
              <a:rPr lang="ru-RU" sz="2400" dirty="0"/>
              <a:t> (</a:t>
            </a:r>
            <a:r>
              <a:rPr lang="ru-RU" sz="2400" dirty="0" err="1"/>
              <a:t>йодполивинилпирролидон</a:t>
            </a:r>
            <a:r>
              <a:rPr lang="ru-RU" sz="2400" dirty="0"/>
              <a:t>) по 1-2 вагинальные капсулы в течение 7—12 дней</a:t>
            </a:r>
            <a:r>
              <a:rPr lang="ru-RU" sz="2400" dirty="0" smtClean="0"/>
              <a:t>.</a:t>
            </a:r>
          </a:p>
          <a:p>
            <a:r>
              <a:rPr lang="ru-RU" sz="2400" b="1" dirty="0" err="1"/>
              <a:t>Трихомониазный</a:t>
            </a:r>
            <a:r>
              <a:rPr lang="ru-RU" sz="2400" b="1" dirty="0"/>
              <a:t> </a:t>
            </a:r>
            <a:r>
              <a:rPr lang="ru-RU" sz="2400" b="1" dirty="0" err="1" smtClean="0"/>
              <a:t>кольпит</a:t>
            </a:r>
            <a:r>
              <a:rPr lang="ru-RU" sz="2400" b="1" dirty="0" smtClean="0"/>
              <a:t>: </a:t>
            </a:r>
            <a:r>
              <a:rPr lang="ru-RU" sz="2400" dirty="0"/>
              <a:t>Курс лечения по 10 дней в течение 3-х менструальных циклов. • </a:t>
            </a:r>
            <a:r>
              <a:rPr lang="ru-RU" sz="2400" dirty="0" err="1"/>
              <a:t>метронидазол</a:t>
            </a:r>
            <a:r>
              <a:rPr lang="ru-RU" sz="2400" dirty="0"/>
              <a:t> (</a:t>
            </a:r>
            <a:r>
              <a:rPr lang="ru-RU" sz="2400" dirty="0" err="1"/>
              <a:t>гиналгин</a:t>
            </a:r>
            <a:r>
              <a:rPr lang="ru-RU" sz="2400" dirty="0"/>
              <a:t>, </a:t>
            </a:r>
            <a:r>
              <a:rPr lang="ru-RU" sz="2400" dirty="0" err="1"/>
              <a:t>клион</a:t>
            </a:r>
            <a:r>
              <a:rPr lang="ru-RU" sz="2400" dirty="0"/>
              <a:t>, </a:t>
            </a:r>
            <a:r>
              <a:rPr lang="ru-RU" sz="2400" dirty="0" err="1"/>
              <a:t>эфлоран</a:t>
            </a:r>
            <a:r>
              <a:rPr lang="ru-RU" sz="2400" dirty="0"/>
              <a:t>, </a:t>
            </a:r>
            <a:r>
              <a:rPr lang="ru-RU" sz="2400" dirty="0" err="1"/>
              <a:t>трихопол</a:t>
            </a:r>
            <a:r>
              <a:rPr lang="ru-RU" sz="2400" dirty="0"/>
              <a:t>, </a:t>
            </a:r>
            <a:r>
              <a:rPr lang="ru-RU" sz="2400" dirty="0" err="1"/>
              <a:t>флагил</a:t>
            </a:r>
            <a:r>
              <a:rPr lang="ru-RU" sz="2400" dirty="0"/>
              <a:t>, </a:t>
            </a:r>
            <a:r>
              <a:rPr lang="ru-RU" sz="2400" dirty="0" err="1"/>
              <a:t>питрид</a:t>
            </a:r>
            <a:r>
              <a:rPr lang="ru-RU" sz="2400" dirty="0"/>
              <a:t>) утром и вечером по 1 вагинальной свече в течение 10 дней; • </a:t>
            </a:r>
            <a:r>
              <a:rPr lang="ru-RU" sz="2400" dirty="0" err="1"/>
              <a:t>тинидазол</a:t>
            </a:r>
            <a:r>
              <a:rPr lang="ru-RU" sz="2400" dirty="0"/>
              <a:t> (</a:t>
            </a:r>
            <a:r>
              <a:rPr lang="ru-RU" sz="2400" dirty="0" err="1"/>
              <a:t>фазижин</a:t>
            </a:r>
            <a:r>
              <a:rPr lang="ru-RU" sz="2400" dirty="0"/>
              <a:t>) по 1 свече на ночь в течение 10 дней; • </a:t>
            </a:r>
            <a:r>
              <a:rPr lang="ru-RU" sz="2400" dirty="0" err="1"/>
              <a:t>макмирор</a:t>
            </a:r>
            <a:r>
              <a:rPr lang="ru-RU" sz="2400" dirty="0"/>
              <a:t> комплекс по 1 вагинальной суппозитории на ночь в течение 8 дней; • </a:t>
            </a:r>
            <a:r>
              <a:rPr lang="ru-RU" sz="2400" dirty="0" err="1"/>
              <a:t>тержинан</a:t>
            </a:r>
            <a:r>
              <a:rPr lang="ru-RU" sz="2400" dirty="0"/>
              <a:t> (</a:t>
            </a:r>
            <a:r>
              <a:rPr lang="ru-RU" sz="2400" dirty="0" err="1"/>
              <a:t>мератин-комби</a:t>
            </a:r>
            <a:r>
              <a:rPr lang="ru-RU" sz="2400" dirty="0"/>
              <a:t>, </a:t>
            </a:r>
            <a:r>
              <a:rPr lang="ru-RU" sz="2400" dirty="0" err="1"/>
              <a:t>микожинакс</a:t>
            </a:r>
            <a:r>
              <a:rPr lang="ru-RU" sz="2400" dirty="0"/>
              <a:t>) по 1 вагинальной свече на ночь в течение 10 дней; • </a:t>
            </a:r>
            <a:r>
              <a:rPr lang="ru-RU" sz="2400" dirty="0" err="1"/>
              <a:t>трихомонацид</a:t>
            </a:r>
            <a:r>
              <a:rPr lang="ru-RU" sz="2400" dirty="0"/>
              <a:t> вагинальные свечи по 0,05 г в течение 10 дней; • </a:t>
            </a:r>
            <a:r>
              <a:rPr lang="ru-RU" sz="2400" dirty="0" err="1"/>
              <a:t>нитазол</a:t>
            </a:r>
            <a:r>
              <a:rPr lang="ru-RU" sz="2400" dirty="0"/>
              <a:t> (</a:t>
            </a:r>
            <a:r>
              <a:rPr lang="ru-RU" sz="2400" dirty="0" err="1"/>
              <a:t>трихоцид</a:t>
            </a:r>
            <a:r>
              <a:rPr lang="ru-RU" sz="2400" dirty="0"/>
              <a:t>) 2 раза в день свечи во влагалище или 2,5 % аэрозольную пену по 2 раза в день; • Нео-</a:t>
            </a:r>
            <a:r>
              <a:rPr lang="ru-RU" sz="2400" dirty="0" err="1"/>
              <a:t>пенотран</a:t>
            </a:r>
            <a:r>
              <a:rPr lang="ru-RU" sz="2400" dirty="0"/>
              <a:t> 1 свеча на ночь и утром в течение 7—14 дней; • </a:t>
            </a:r>
            <a:r>
              <a:rPr lang="ru-RU" sz="2400" dirty="0" err="1"/>
              <a:t>гексикон</a:t>
            </a:r>
            <a:r>
              <a:rPr lang="ru-RU" sz="2400" dirty="0"/>
              <a:t> по 1 вагинальной свече 3—4 раз/а в день в течение 7—20 </a:t>
            </a:r>
            <a:r>
              <a:rPr lang="ru-RU" sz="2400" dirty="0" smtClean="0"/>
              <a:t>дней.</a:t>
            </a:r>
          </a:p>
          <a:p>
            <a:r>
              <a:rPr lang="ru-RU" sz="2400" b="1" dirty="0" err="1" smtClean="0"/>
              <a:t>Кандидозный</a:t>
            </a:r>
            <a:r>
              <a:rPr lang="ru-RU" sz="2400" b="1" dirty="0" smtClean="0"/>
              <a:t> </a:t>
            </a:r>
            <a:r>
              <a:rPr lang="ru-RU" sz="2400" b="1" dirty="0" err="1"/>
              <a:t>кольпит</a:t>
            </a:r>
            <a:r>
              <a:rPr lang="ru-RU" sz="2400" b="1" dirty="0"/>
              <a:t> </a:t>
            </a:r>
            <a:r>
              <a:rPr lang="ru-RU" sz="2400" dirty="0"/>
              <a:t>• </a:t>
            </a:r>
            <a:r>
              <a:rPr lang="ru-RU" sz="2400" dirty="0" err="1"/>
              <a:t>нистатин</a:t>
            </a:r>
            <a:r>
              <a:rPr lang="ru-RU" sz="2400" dirty="0"/>
              <a:t> по 1 вагинальной свечи на ночь в течение 7—14 дней; • </a:t>
            </a:r>
            <a:r>
              <a:rPr lang="ru-RU" sz="2400" dirty="0" err="1"/>
              <a:t>натамицин</a:t>
            </a:r>
            <a:r>
              <a:rPr lang="ru-RU" sz="2400" dirty="0"/>
              <a:t> по 1 влагалищной свече на ночь в течение 6 дней или крем, который наносят на поверхность слизистых оболочек и кожи тонким слоем 2—3 раза в день; • </a:t>
            </a:r>
            <a:r>
              <a:rPr lang="ru-RU" sz="2400" dirty="0" err="1"/>
              <a:t>пимафукорт</a:t>
            </a:r>
            <a:r>
              <a:rPr lang="ru-RU" sz="2400" dirty="0"/>
              <a:t> 2-4 раза в сутки в виде крема или мази в течение 14 дней; • </a:t>
            </a:r>
            <a:r>
              <a:rPr lang="ru-RU" sz="2400" dirty="0" err="1"/>
              <a:t>клотримазол</a:t>
            </a:r>
            <a:r>
              <a:rPr lang="ru-RU" sz="2400" dirty="0"/>
              <a:t> — по 1 вагинальной таблетке на ночь в течение 6 дней; • </a:t>
            </a:r>
            <a:r>
              <a:rPr lang="ru-RU" sz="2400" dirty="0" err="1"/>
              <a:t>канестен</a:t>
            </a:r>
            <a:r>
              <a:rPr lang="ru-RU" sz="2400" dirty="0"/>
              <a:t> по 500 мг однократно в виде вагинальной таблетки; • </a:t>
            </a:r>
            <a:r>
              <a:rPr lang="ru-RU" sz="2400" dirty="0" err="1"/>
              <a:t>миконазол</a:t>
            </a:r>
            <a:r>
              <a:rPr lang="ru-RU" sz="2400" dirty="0"/>
              <a:t> 2-3 раза в день вагинальный крем в течение 6 дней.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03"/>
            <a:ext cx="12192000" cy="81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802" y="34077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v-SE" b="1" i="1" dirty="0" smtClean="0">
                <a:solidFill>
                  <a:srgbClr val="002060"/>
                </a:solidFill>
              </a:rPr>
              <a:t>Эндоцервицит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407" y="1378039"/>
            <a:ext cx="6323526" cy="5370491"/>
          </a:xfrm>
        </p:spPr>
        <p:txBody>
          <a:bodyPr>
            <a:noAutofit/>
          </a:bodyPr>
          <a:lstStyle/>
          <a:p>
            <a:r>
              <a:rPr lang="ru-RU" sz="2000" dirty="0" err="1"/>
              <a:t>Эндоцервицит</a:t>
            </a:r>
            <a:r>
              <a:rPr lang="ru-RU" sz="2000" dirty="0"/>
              <a:t> — инфекционно-воспалительное заболевание слизистой оболочки цервикального канала шейки </a:t>
            </a:r>
            <a:r>
              <a:rPr lang="ru-RU" sz="2000" dirty="0" smtClean="0"/>
              <a:t>матки.</a:t>
            </a:r>
          </a:p>
          <a:p>
            <a:r>
              <a:rPr lang="ru-RU" sz="2000" dirty="0" err="1" smtClean="0"/>
              <a:t>Эндоцервициты</a:t>
            </a:r>
            <a:r>
              <a:rPr lang="ru-RU" sz="2000" dirty="0" smtClean="0"/>
              <a:t> </a:t>
            </a:r>
            <a:r>
              <a:rPr lang="ru-RU" sz="2000" dirty="0"/>
              <a:t>диагностируют у 70% женщин, обращающихся в поликлинические отделения (в основном у женщин репродуктивного возраста). Неспецифические </a:t>
            </a:r>
            <a:r>
              <a:rPr lang="ru-RU" sz="2000" dirty="0" err="1" smtClean="0"/>
              <a:t>эндоцервициты</a:t>
            </a:r>
            <a:r>
              <a:rPr lang="ru-RU" sz="2000" dirty="0" smtClean="0"/>
              <a:t> </a:t>
            </a:r>
            <a:r>
              <a:rPr lang="ru-RU" sz="2000" dirty="0"/>
              <a:t>встречаются более чем в 70% случаев. </a:t>
            </a:r>
            <a:endParaRPr lang="ru-RU" sz="2000" dirty="0" smtClean="0"/>
          </a:p>
          <a:p>
            <a:r>
              <a:rPr lang="ru-RU" sz="2000" dirty="0" smtClean="0"/>
              <a:t>Факторы </a:t>
            </a:r>
            <a:r>
              <a:rPr lang="ru-RU" sz="2000" dirty="0"/>
              <a:t>риска развития неспецифических цервицитов: ■ нейроэндокринные нарушения (дисфункция яичников, климактерический синдром и др.); ■ хронические заболевания (эндометрит, </a:t>
            </a:r>
            <a:r>
              <a:rPr lang="ru-RU" sz="2000" dirty="0" err="1"/>
              <a:t>сальпингоофорит</a:t>
            </a:r>
            <a:r>
              <a:rPr lang="ru-RU" sz="2000" dirty="0"/>
              <a:t>).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https://ginekologi-msk.ru/upload/iblock/eb6/tservit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31" y="1769234"/>
            <a:ext cx="2857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499" y="353654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Классификация эндоцервицита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08843" y="2897747"/>
            <a:ext cx="2962141" cy="1365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i="1">
                <a:solidFill>
                  <a:srgbClr val="002060"/>
                </a:solidFill>
              </a:rPr>
              <a:t>Эндоцервицит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887" y="2341808"/>
            <a:ext cx="3786389" cy="30263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</a:rPr>
              <a:t>По возбудителю:</a:t>
            </a:r>
          </a:p>
          <a:p>
            <a:pPr marL="400050" indent="-400050">
              <a:buAutoNum type="romanUcPeriod"/>
            </a:pPr>
            <a:r>
              <a:rPr lang="ru-RU" sz="2400" dirty="0" smtClean="0">
                <a:solidFill>
                  <a:srgbClr val="002060"/>
                </a:solidFill>
              </a:rPr>
              <a:t>Специфические</a:t>
            </a:r>
            <a:endParaRPr lang="ru-RU" sz="2400" dirty="0">
              <a:solidFill>
                <a:srgbClr val="002060"/>
              </a:solidFill>
            </a:endParaRPr>
          </a:p>
          <a:p>
            <a:pPr marL="400050" indent="-400050">
              <a:buAutoNum type="romanUcPeriod"/>
            </a:pPr>
            <a:r>
              <a:rPr lang="ru-RU" sz="2400" dirty="0" smtClean="0">
                <a:solidFill>
                  <a:srgbClr val="002060"/>
                </a:solidFill>
              </a:rPr>
              <a:t>Неспецифические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2552" y="2133600"/>
            <a:ext cx="3216011" cy="33354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rgbClr val="002060"/>
                </a:solidFill>
              </a:rPr>
              <a:t>По клиническому течению: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I. Острое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II.</a:t>
            </a:r>
            <a:r>
              <a:rPr lang="ru-RU" sz="2400" dirty="0" smtClean="0">
                <a:solidFill>
                  <a:srgbClr val="002060"/>
                </a:solidFill>
              </a:rPr>
              <a:t>Хроническое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868992" y="3477296"/>
            <a:ext cx="763560" cy="377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146280" y="3477296"/>
            <a:ext cx="762563" cy="4420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9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137" y="482443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Этиология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venerologia03.ru/wp-content/uploads/2017/12/Prichiny-zabolev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72" y="1763333"/>
            <a:ext cx="10335371" cy="44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20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136" y="34077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Клинические признаки и </a:t>
            </a:r>
            <a:r>
              <a:rPr lang="ru-RU" b="1" i="1" dirty="0" smtClean="0">
                <a:solidFill>
                  <a:srgbClr val="002060"/>
                </a:solidFill>
              </a:rPr>
              <a:t>симптомы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477" y="1621664"/>
            <a:ext cx="5949481" cy="4753377"/>
          </a:xfrm>
        </p:spPr>
        <p:txBody>
          <a:bodyPr/>
          <a:lstStyle/>
          <a:p>
            <a:r>
              <a:rPr lang="ru-RU" dirty="0"/>
              <a:t>Основные клинические проявления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обильные слизистые или гноевидные выделения;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зуд во влагалище;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дискомфорт в области наружных половых органов, обусловленный обильными выделениями, раздражением наружных половых органов и влагалища, отечностью и гиперемией тканей. </a:t>
            </a:r>
            <a:endParaRPr lang="ru-RU" dirty="0" smtClean="0"/>
          </a:p>
          <a:p>
            <a:r>
              <a:rPr lang="ru-RU" dirty="0" smtClean="0"/>
              <a:t>Нередко </a:t>
            </a:r>
            <a:r>
              <a:rPr lang="ru-RU" dirty="0"/>
              <a:t>возможно восходящее инфицирование мочевой системы, что приводит к </a:t>
            </a:r>
            <a:r>
              <a:rPr lang="ru-RU" dirty="0" err="1"/>
              <a:t>дизурическим</a:t>
            </a:r>
            <a:r>
              <a:rPr lang="ru-RU" dirty="0"/>
              <a:t> явлениям.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vashamatka.ru/wp-content/uploads/2017/09/3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79" y="1462177"/>
            <a:ext cx="4037271" cy="26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averna.if.ua/wp-content/uploads/2015/3/cervicit-endocervicit-likuvannja-zapalennja-shijk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00" y="4265754"/>
            <a:ext cx="2201258" cy="21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78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499" y="379411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Диагностика эндоцервицита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500" y="1468192"/>
            <a:ext cx="9036698" cy="5228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1. </a:t>
            </a:r>
            <a:r>
              <a:rPr lang="ru-RU" sz="2000" b="1" dirty="0"/>
              <a:t>Сбор анамнеза.</a:t>
            </a:r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ru-RU" sz="2000" b="1" dirty="0"/>
              <a:t>Общий осмотр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3. </a:t>
            </a:r>
            <a:r>
              <a:rPr lang="ru-RU" sz="2000" b="1" dirty="0"/>
              <a:t>М</a:t>
            </a:r>
            <a:r>
              <a:rPr lang="ru-RU" sz="2000" b="1" dirty="0" smtClean="0"/>
              <a:t>икроскопическое </a:t>
            </a:r>
            <a:r>
              <a:rPr lang="ru-RU" sz="2000" b="1" dirty="0"/>
              <a:t>исследование </a:t>
            </a:r>
            <a:r>
              <a:rPr lang="ru-RU" sz="2000" dirty="0"/>
              <a:t>содержимого влагалища и цервикального канала с окраской по </a:t>
            </a:r>
            <a:r>
              <a:rPr lang="ru-RU" sz="2000" dirty="0" err="1"/>
              <a:t>Граму</a:t>
            </a:r>
            <a:r>
              <a:rPr lang="ru-RU" sz="2000" dirty="0"/>
              <a:t>: — эпителий влагалища представлен клетками поверхностного и промежуточного слоев, при выраженном воспалительном процессе встречаются </a:t>
            </a:r>
            <a:r>
              <a:rPr lang="ru-RU" sz="2000" dirty="0" err="1"/>
              <a:t>парабазальные</a:t>
            </a:r>
            <a:r>
              <a:rPr lang="ru-RU" sz="2000" dirty="0"/>
              <a:t> клетки; — более 15 лейкоцитов в поле зрения; — возможно выявление мицелия гриба, трихомонад, нетипичной микрофлоры без видовой идентификации;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b="1" dirty="0"/>
              <a:t>Б</a:t>
            </a:r>
            <a:r>
              <a:rPr lang="ru-RU" sz="2000" b="1" dirty="0" smtClean="0"/>
              <a:t>актериологическое </a:t>
            </a:r>
            <a:r>
              <a:rPr lang="ru-RU" sz="2000" b="1" dirty="0"/>
              <a:t>исследование </a:t>
            </a:r>
            <a:r>
              <a:rPr lang="ru-RU" sz="2000" dirty="0"/>
              <a:t>содержимого влагалища и цервикального канала;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5. </a:t>
            </a:r>
            <a:r>
              <a:rPr lang="ru-RU" sz="2000" b="1" dirty="0"/>
              <a:t>Р</a:t>
            </a:r>
            <a:r>
              <a:rPr lang="ru-RU" sz="2000" b="1" dirty="0" smtClean="0"/>
              <a:t>асширенная </a:t>
            </a:r>
            <a:r>
              <a:rPr lang="ru-RU" sz="2000" b="1" dirty="0" err="1" smtClean="0"/>
              <a:t>кольпоскопия</a:t>
            </a:r>
            <a:r>
              <a:rPr lang="ru-RU" sz="2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71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348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Классификация 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взомт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7" y="927279"/>
            <a:ext cx="10367493" cy="5821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447763" y="2975020"/>
            <a:ext cx="2743200" cy="154546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ВЗОМТ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92154" y="927279"/>
            <a:ext cx="3636670" cy="2034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По клиническому течению: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I. Острое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II. </a:t>
            </a:r>
            <a:r>
              <a:rPr lang="ru-RU" dirty="0" smtClean="0">
                <a:latin typeface="Arial Black" panose="020B0A04020102020204" pitchFamily="34" charset="0"/>
              </a:rPr>
              <a:t>Подострое. </a:t>
            </a:r>
            <a:r>
              <a:rPr lang="en-US" dirty="0" smtClean="0">
                <a:latin typeface="Arial Black" panose="020B0A04020102020204" pitchFamily="34" charset="0"/>
              </a:rPr>
              <a:t>III.</a:t>
            </a:r>
            <a:r>
              <a:rPr lang="ru-RU" dirty="0" smtClean="0">
                <a:latin typeface="Arial Black" panose="020B0A04020102020204" pitchFamily="34" charset="0"/>
              </a:rPr>
              <a:t>Хроническое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2782" y="927279"/>
            <a:ext cx="3536863" cy="2228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Arial Black" panose="020B0A04020102020204" pitchFamily="34" charset="0"/>
              </a:rPr>
              <a:t>По степени тяжести: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I. Легкая.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II. Средняя.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III. Тяжелая.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2154" y="4687910"/>
            <a:ext cx="3855609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локализации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22783" y="4520485"/>
            <a:ext cx="3536862" cy="2228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 возбудителю:</a:t>
            </a:r>
          </a:p>
          <a:p>
            <a:pPr marL="400050" indent="-400050">
              <a:buAutoNum type="romanUcPeriod"/>
            </a:pPr>
            <a:r>
              <a:rPr lang="ru-RU" dirty="0" smtClean="0"/>
              <a:t>Специфические (</a:t>
            </a:r>
            <a:r>
              <a:rPr lang="ru-RU" dirty="0"/>
              <a:t>Грибы рода </a:t>
            </a:r>
            <a:r>
              <a:rPr lang="en-US" dirty="0" smtClean="0"/>
              <a:t>Candida</a:t>
            </a:r>
            <a:r>
              <a:rPr lang="ru-RU" dirty="0" smtClean="0"/>
              <a:t>, и др.).</a:t>
            </a:r>
          </a:p>
          <a:p>
            <a:pPr marL="400050" indent="-400050">
              <a:buAutoNum type="romanUcPeriod"/>
            </a:pPr>
            <a:r>
              <a:rPr lang="ru-RU" dirty="0" smtClean="0"/>
              <a:t>Неспецифические (Стафилококк и др.).</a:t>
            </a:r>
          </a:p>
          <a:p>
            <a:pPr marL="400050" indent="-400050">
              <a:buAutoNum type="romanUcPeriod"/>
            </a:pPr>
            <a:r>
              <a:rPr lang="ru-RU" dirty="0" smtClean="0"/>
              <a:t>ИППП</a:t>
            </a:r>
            <a:endParaRPr lang="ru-RU" dirty="0"/>
          </a:p>
        </p:txBody>
      </p:sp>
      <p:sp>
        <p:nvSpPr>
          <p:cNvPr id="13" name="Стрелка углом 12"/>
          <p:cNvSpPr/>
          <p:nvPr/>
        </p:nvSpPr>
        <p:spPr>
          <a:xfrm>
            <a:off x="7598535" y="2095205"/>
            <a:ext cx="824248" cy="8798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5447763" y="4537415"/>
            <a:ext cx="808387" cy="8628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 rot="5400000">
            <a:off x="7606445" y="4596841"/>
            <a:ext cx="888642" cy="74403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6200000">
            <a:off x="5144365" y="2096675"/>
            <a:ext cx="967406" cy="7973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44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322" y="225938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Лечение</a:t>
            </a:r>
            <a:r>
              <a:rPr lang="ru-RU" dirty="0" smtClean="0"/>
              <a:t> </a:t>
            </a:r>
            <a:r>
              <a:rPr lang="ru-RU" b="1" i="1" dirty="0">
                <a:solidFill>
                  <a:srgbClr val="002060"/>
                </a:solidFill>
              </a:rPr>
              <a:t>эндоцервицита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0011" y="1506828"/>
            <a:ext cx="10174310" cy="5100034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Основное место в лечении </a:t>
            </a:r>
            <a:r>
              <a:rPr lang="ru-RU" sz="1900" dirty="0" err="1"/>
              <a:t>эндоцервицитов</a:t>
            </a:r>
            <a:r>
              <a:rPr lang="ru-RU" sz="1900" dirty="0"/>
              <a:t> принадлежит </a:t>
            </a:r>
            <a:r>
              <a:rPr lang="ru-RU" sz="1900" b="1" dirty="0"/>
              <a:t>антибактериальной терапии</a:t>
            </a:r>
            <a:r>
              <a:rPr lang="ru-RU" sz="1900" dirty="0"/>
              <a:t>: </a:t>
            </a:r>
            <a:r>
              <a:rPr lang="ru-RU" sz="1900" dirty="0" err="1"/>
              <a:t>Метронидазол</a:t>
            </a:r>
            <a:r>
              <a:rPr lang="ru-RU" sz="1900" dirty="0"/>
              <a:t>/</a:t>
            </a:r>
            <a:r>
              <a:rPr lang="ru-RU" sz="1900" dirty="0" err="1"/>
              <a:t>миконазол</a:t>
            </a:r>
            <a:r>
              <a:rPr lang="ru-RU" sz="1900" dirty="0"/>
              <a:t> во влагалище  1 табл. на ночь, 10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Неомицин</a:t>
            </a:r>
            <a:r>
              <a:rPr lang="ru-RU" sz="1900" dirty="0"/>
              <a:t>/</a:t>
            </a:r>
            <a:r>
              <a:rPr lang="ru-RU" sz="1900" dirty="0" err="1"/>
              <a:t>полимиксин</a:t>
            </a:r>
            <a:r>
              <a:rPr lang="ru-RU" sz="1900" dirty="0"/>
              <a:t> В/</a:t>
            </a:r>
            <a:r>
              <a:rPr lang="ru-RU" sz="1900" dirty="0" err="1"/>
              <a:t>нистатин</a:t>
            </a:r>
            <a:r>
              <a:rPr lang="ru-RU" sz="1900" dirty="0"/>
              <a:t> во влагалище 1 табл. на ночь, 12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Нистатин</a:t>
            </a:r>
            <a:r>
              <a:rPr lang="ru-RU" sz="1900" dirty="0"/>
              <a:t>/</a:t>
            </a:r>
            <a:r>
              <a:rPr lang="ru-RU" sz="1900" dirty="0" err="1"/>
              <a:t>нифурател</a:t>
            </a:r>
            <a:r>
              <a:rPr lang="ru-RU" sz="1900" dirty="0"/>
              <a:t> во влагалище 1 свеча на ночь, 8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Тернидазол</a:t>
            </a:r>
            <a:r>
              <a:rPr lang="ru-RU" sz="1900" dirty="0"/>
              <a:t>/</a:t>
            </a:r>
            <a:r>
              <a:rPr lang="ru-RU" sz="1900" dirty="0" err="1"/>
              <a:t>неомицин</a:t>
            </a:r>
            <a:r>
              <a:rPr lang="ru-RU" sz="1900" dirty="0"/>
              <a:t>/</a:t>
            </a:r>
            <a:r>
              <a:rPr lang="ru-RU" sz="1900" dirty="0" err="1"/>
              <a:t>нистатин</a:t>
            </a:r>
            <a:r>
              <a:rPr lang="ru-RU" sz="1900" dirty="0"/>
              <a:t>/ преднизолон во влагалище 1 табл. на ночь, 6—10 </a:t>
            </a:r>
            <a:r>
              <a:rPr lang="ru-RU" sz="1900" dirty="0" err="1"/>
              <a:t>сут</a:t>
            </a:r>
            <a:r>
              <a:rPr lang="ru-RU" sz="1900" dirty="0"/>
              <a:t> + Амоксициллин/</a:t>
            </a:r>
            <a:r>
              <a:rPr lang="ru-RU" sz="1900" dirty="0" err="1"/>
              <a:t>клавуланат</a:t>
            </a:r>
            <a:r>
              <a:rPr lang="ru-RU" sz="1900" dirty="0"/>
              <a:t> внутрь   375 мг 3 р/</a:t>
            </a:r>
            <a:r>
              <a:rPr lang="ru-RU" sz="1900" dirty="0" err="1"/>
              <a:t>сут</a:t>
            </a:r>
            <a:r>
              <a:rPr lang="ru-RU" sz="1900" dirty="0"/>
              <a:t>, 5—7 </a:t>
            </a:r>
            <a:r>
              <a:rPr lang="ru-RU" sz="1900" dirty="0" err="1"/>
              <a:t>сут</a:t>
            </a:r>
            <a:r>
              <a:rPr lang="ru-RU" sz="1900" dirty="0"/>
              <a:t> или Гентамицин в/м 3 мг/кг 1 р/</a:t>
            </a:r>
            <a:r>
              <a:rPr lang="ru-RU" sz="1900" dirty="0" err="1"/>
              <a:t>сут</a:t>
            </a:r>
            <a:r>
              <a:rPr lang="ru-RU" sz="1900" dirty="0"/>
              <a:t>, 5—7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Доксициклин</a:t>
            </a:r>
            <a:r>
              <a:rPr lang="ru-RU" sz="1900" dirty="0"/>
              <a:t> внутрь 100 мг 2 р/</a:t>
            </a:r>
            <a:r>
              <a:rPr lang="ru-RU" sz="1900" dirty="0" err="1"/>
              <a:t>сут</a:t>
            </a:r>
            <a:r>
              <a:rPr lang="ru-RU" sz="1900" dirty="0"/>
              <a:t>, 5—7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Линкомицин</a:t>
            </a:r>
            <a:r>
              <a:rPr lang="ru-RU" sz="1900" dirty="0"/>
              <a:t> внутрь 500 мг 3 р/</a:t>
            </a:r>
            <a:r>
              <a:rPr lang="ru-RU" sz="1900" dirty="0" err="1"/>
              <a:t>сут</a:t>
            </a:r>
            <a:r>
              <a:rPr lang="ru-RU" sz="1900" dirty="0"/>
              <a:t>, 5—7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Офлоксацин</a:t>
            </a:r>
            <a:r>
              <a:rPr lang="ru-RU" sz="1900" dirty="0"/>
              <a:t> внутрь 200 мг 2 р/</a:t>
            </a:r>
            <a:r>
              <a:rPr lang="ru-RU" sz="1900" dirty="0" err="1"/>
              <a:t>сут</a:t>
            </a:r>
            <a:r>
              <a:rPr lang="ru-RU" sz="1900" dirty="0"/>
              <a:t>, 5—7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Пефлоксацин</a:t>
            </a:r>
            <a:r>
              <a:rPr lang="ru-RU" sz="1900" dirty="0"/>
              <a:t> внутрь 400 мг 2 р/</a:t>
            </a:r>
            <a:r>
              <a:rPr lang="ru-RU" sz="1900" dirty="0" err="1"/>
              <a:t>сут</a:t>
            </a:r>
            <a:r>
              <a:rPr lang="ru-RU" sz="1900" dirty="0"/>
              <a:t>, 5—7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Рифампицин</a:t>
            </a:r>
            <a:r>
              <a:rPr lang="ru-RU" sz="1900" dirty="0"/>
              <a:t> внутрь 300 мг 2 р/</a:t>
            </a:r>
            <a:r>
              <a:rPr lang="ru-RU" sz="1900" dirty="0" err="1"/>
              <a:t>сут</a:t>
            </a:r>
            <a:r>
              <a:rPr lang="ru-RU" sz="1900" dirty="0"/>
              <a:t>, 5—7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Рокситромицин</a:t>
            </a:r>
            <a:r>
              <a:rPr lang="ru-RU" sz="1900" dirty="0"/>
              <a:t> внутрь 150 мг 2 р/</a:t>
            </a:r>
            <a:r>
              <a:rPr lang="ru-RU" sz="1900" dirty="0" err="1"/>
              <a:t>сут</a:t>
            </a:r>
            <a:r>
              <a:rPr lang="ru-RU" sz="1900" dirty="0"/>
              <a:t>, 7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Ципрофлоксацин</a:t>
            </a:r>
            <a:r>
              <a:rPr lang="ru-RU" sz="1900" dirty="0"/>
              <a:t> внутрь 250 мг 2 р/</a:t>
            </a:r>
            <a:r>
              <a:rPr lang="ru-RU" sz="1900" dirty="0" err="1"/>
              <a:t>сут</a:t>
            </a:r>
            <a:r>
              <a:rPr lang="ru-RU" sz="1900" dirty="0"/>
              <a:t>, 7 </a:t>
            </a:r>
            <a:r>
              <a:rPr lang="ru-RU" sz="1900" dirty="0" err="1"/>
              <a:t>сут</a:t>
            </a:r>
            <a:r>
              <a:rPr lang="ru-RU" sz="1900" dirty="0"/>
              <a:t>. </a:t>
            </a:r>
            <a:endParaRPr lang="ru-RU" sz="1900" dirty="0" smtClean="0"/>
          </a:p>
          <a:p>
            <a:r>
              <a:rPr lang="ru-RU" sz="1900" dirty="0" smtClean="0"/>
              <a:t>В </a:t>
            </a:r>
            <a:r>
              <a:rPr lang="ru-RU" sz="1900" dirty="0"/>
              <a:t>ряде случаев используются </a:t>
            </a:r>
            <a:r>
              <a:rPr lang="ru-RU" sz="1900" b="1" dirty="0"/>
              <a:t>антисептические средства</a:t>
            </a:r>
            <a:r>
              <a:rPr lang="ru-RU" sz="1900" dirty="0"/>
              <a:t>: </a:t>
            </a:r>
            <a:r>
              <a:rPr lang="ru-RU" sz="1900" dirty="0" err="1"/>
              <a:t>Повидон</a:t>
            </a:r>
            <a:r>
              <a:rPr lang="ru-RU" sz="1900" dirty="0"/>
              <a:t>-йод во влагалище 200 мг (1 свеча) 2 р/</a:t>
            </a:r>
            <a:r>
              <a:rPr lang="ru-RU" sz="1900" dirty="0" err="1"/>
              <a:t>сут</a:t>
            </a:r>
            <a:r>
              <a:rPr lang="ru-RU" sz="1900" dirty="0"/>
              <a:t>, 7 дней или 1 раз перед сном, 14 дней или </a:t>
            </a:r>
            <a:r>
              <a:rPr lang="ru-RU" sz="1900" dirty="0" err="1"/>
              <a:t>Хлоргексидин</a:t>
            </a:r>
            <a:r>
              <a:rPr lang="ru-RU" sz="1900" dirty="0"/>
              <a:t> во влагалище 0,016 г (1 свеча) 2 р/</a:t>
            </a:r>
            <a:r>
              <a:rPr lang="ru-RU" sz="1900" dirty="0" err="1"/>
              <a:t>сут</a:t>
            </a:r>
            <a:r>
              <a:rPr lang="ru-RU" sz="1900" dirty="0"/>
              <a:t>, 7—10 дней</a:t>
            </a:r>
            <a:r>
              <a:rPr lang="ru-RU" sz="1900" dirty="0" smtClean="0"/>
              <a:t>.</a:t>
            </a:r>
          </a:p>
          <a:p>
            <a:r>
              <a:rPr lang="ru-RU" sz="1900" dirty="0"/>
              <a:t>После окончания курса антибактериальной терапии назначают </a:t>
            </a:r>
            <a:r>
              <a:rPr lang="ru-RU" sz="1900" b="1" dirty="0"/>
              <a:t>ЛС</a:t>
            </a:r>
            <a:r>
              <a:rPr lang="ru-RU" sz="1900" dirty="0"/>
              <a:t>, применение которых </a:t>
            </a:r>
            <a:r>
              <a:rPr lang="ru-RU" sz="1900" b="1" dirty="0"/>
              <a:t>способствует нормализации микрофлоры влагалища</a:t>
            </a:r>
            <a:r>
              <a:rPr lang="ru-RU" sz="1900" dirty="0"/>
              <a:t>: </a:t>
            </a:r>
            <a:r>
              <a:rPr lang="ru-RU" sz="1900" dirty="0" err="1"/>
              <a:t>Бифидобактерии</a:t>
            </a:r>
            <a:r>
              <a:rPr lang="ru-RU" sz="1900" dirty="0"/>
              <a:t> </a:t>
            </a:r>
            <a:r>
              <a:rPr lang="ru-RU" sz="1900" dirty="0" err="1"/>
              <a:t>бифидум</a:t>
            </a:r>
            <a:r>
              <a:rPr lang="ru-RU" sz="1900" dirty="0"/>
              <a:t> во влагалище 1 свеча на ночь, 10 </a:t>
            </a:r>
            <a:r>
              <a:rPr lang="ru-RU" sz="1900" dirty="0" err="1"/>
              <a:t>сут</a:t>
            </a:r>
            <a:r>
              <a:rPr lang="ru-RU" sz="1900" dirty="0"/>
              <a:t> или </a:t>
            </a:r>
            <a:r>
              <a:rPr lang="ru-RU" sz="1900" dirty="0" err="1"/>
              <a:t>Лактобактерии</a:t>
            </a:r>
            <a:r>
              <a:rPr lang="ru-RU" sz="1900" dirty="0"/>
              <a:t> ацидофильные во влагалище 1 свеча на ночь, 10 </a:t>
            </a:r>
            <a:r>
              <a:rPr lang="ru-RU" sz="1900" dirty="0" err="1"/>
              <a:t>сут</a:t>
            </a:r>
            <a:r>
              <a:rPr lang="ru-RU" sz="19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75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953" y="302138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Эндометрит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5617" y="1156002"/>
            <a:ext cx="6439437" cy="5566770"/>
          </a:xfrm>
        </p:spPr>
        <p:txBody>
          <a:bodyPr>
            <a:normAutofit/>
          </a:bodyPr>
          <a:lstStyle/>
          <a:p>
            <a:r>
              <a:rPr lang="ru-RU" dirty="0"/>
              <a:t>Эндометрит – воспаление слизистой оболочки матки (эндометрия</a:t>
            </a:r>
            <a:r>
              <a:rPr lang="ru-RU" dirty="0" smtClean="0"/>
              <a:t>).</a:t>
            </a:r>
          </a:p>
          <a:p>
            <a:r>
              <a:rPr lang="ru-RU" dirty="0"/>
              <a:t>Чаще всего возникает после осложненных родов, абортов, реже – после диагностических выскабливаний полости матки, зондирований и других внутриматочных манипуляций. </a:t>
            </a:r>
            <a:endParaRPr lang="ru-RU" dirty="0" smtClean="0"/>
          </a:p>
          <a:p>
            <a:r>
              <a:rPr lang="ru-RU" dirty="0" smtClean="0"/>
              <a:t>Острый </a:t>
            </a:r>
            <a:r>
              <a:rPr lang="ru-RU" dirty="0"/>
              <a:t>воспалительный процесс может вызываться бактериальной, вирусной, грибковой, паразитарной, </a:t>
            </a:r>
            <a:r>
              <a:rPr lang="ru-RU" dirty="0" err="1"/>
              <a:t>микоплазменной</a:t>
            </a:r>
            <a:r>
              <a:rPr lang="ru-RU" dirty="0"/>
              <a:t>, протозойной и </a:t>
            </a:r>
            <a:r>
              <a:rPr lang="ru-RU" dirty="0" err="1"/>
              <a:t>спирохетозной</a:t>
            </a:r>
            <a:r>
              <a:rPr lang="ru-RU" dirty="0"/>
              <a:t> инфекцией. Чаще всего вызывается смешанной аэробно-анаэробной ассоциацией нескольких микроорганизмов. </a:t>
            </a:r>
            <a:endParaRPr lang="ru-RU" dirty="0" smtClean="0"/>
          </a:p>
          <a:p>
            <a:r>
              <a:rPr lang="ru-RU" dirty="0" smtClean="0"/>
              <a:t>Редко </a:t>
            </a:r>
            <a:r>
              <a:rPr lang="ru-RU" dirty="0"/>
              <a:t>наблюдается изолированное поражение слизистой оболочки, чаще всего в воспалительный процесс вовлекается и мышечная оболочка матки с развитием </a:t>
            </a:r>
            <a:r>
              <a:rPr lang="ru-RU" dirty="0" err="1"/>
              <a:t>миоэндометрита</a:t>
            </a:r>
            <a:r>
              <a:rPr lang="ru-RU" dirty="0"/>
              <a:t>.</a:t>
            </a:r>
          </a:p>
        </p:txBody>
      </p:sp>
      <p:pic>
        <p:nvPicPr>
          <p:cNvPr id="4100" name="Picture 4" descr="http://childeco.ru/wp-content/uploads/2018/01/endometrit-2-e1516512327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90" y="1983347"/>
            <a:ext cx="3178722" cy="32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1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832" y="315017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Классификация эндометрита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031" y="2653046"/>
            <a:ext cx="3464417" cy="151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rgbClr val="002060"/>
                </a:solidFill>
              </a:rPr>
              <a:t>Эндометрит</a:t>
            </a: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2428" y="2421227"/>
            <a:ext cx="3039414" cy="198334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Острый эндометрит развивается в течение нескольких дней после родов или гинекологических вмешательств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82637" y="1974758"/>
            <a:ext cx="2545724" cy="287628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Хронический эндометрит может развиваться на протяжении месяцев и часто бессимптомно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139448" y="3219718"/>
            <a:ext cx="1043189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631842" y="3193961"/>
            <a:ext cx="1043189" cy="4636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64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347" y="224865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Этиология эндометрита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347" y="1403797"/>
            <a:ext cx="9474580" cy="525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Эндометрит, как правило, вызывается восходящей инфекцией матки. Инфицирование возможно в следующих случаях:</a:t>
            </a:r>
          </a:p>
          <a:p>
            <a:r>
              <a:rPr lang="ru-RU" sz="2000" dirty="0"/>
              <a:t>роды;</a:t>
            </a:r>
          </a:p>
          <a:p>
            <a:r>
              <a:rPr lang="ru-RU" sz="2000" dirty="0"/>
              <a:t>кесарево сечение;</a:t>
            </a:r>
          </a:p>
          <a:p>
            <a:r>
              <a:rPr lang="ru-RU" sz="2000" dirty="0"/>
              <a:t>аборт;</a:t>
            </a:r>
          </a:p>
          <a:p>
            <a:r>
              <a:rPr lang="ru-RU" sz="2000" dirty="0"/>
              <a:t>вагинальное обследование;</a:t>
            </a:r>
          </a:p>
          <a:p>
            <a:r>
              <a:rPr lang="ru-RU" sz="2000" dirty="0"/>
              <a:t>менструация;</a:t>
            </a:r>
          </a:p>
          <a:p>
            <a:r>
              <a:rPr lang="ru-RU" sz="2000" dirty="0"/>
              <a:t>половое сношение во время менструации;</a:t>
            </a:r>
          </a:p>
          <a:p>
            <a:r>
              <a:rPr lang="ru-RU" sz="2000" dirty="0"/>
              <a:t>лечебные и диагностические процедуры с вмешательством в матку;</a:t>
            </a:r>
          </a:p>
          <a:p>
            <a:r>
              <a:rPr lang="ru-RU" sz="2000" dirty="0"/>
              <a:t>общие инфекционные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39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4" y="315017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Симптомы </a:t>
            </a:r>
            <a:r>
              <a:rPr lang="ru-RU" b="1" i="1" dirty="0" smtClean="0">
                <a:solidFill>
                  <a:srgbClr val="002060"/>
                </a:solidFill>
              </a:rPr>
              <a:t>эндометрита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045" y="1403797"/>
            <a:ext cx="9427335" cy="5151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Острый эндометрит:</a:t>
            </a:r>
            <a:endParaRPr lang="ru-RU" dirty="0"/>
          </a:p>
          <a:p>
            <a:r>
              <a:rPr lang="ru-RU" dirty="0"/>
              <a:t>боль в нижней части живота;</a:t>
            </a:r>
          </a:p>
          <a:p>
            <a:r>
              <a:rPr lang="ru-RU" dirty="0"/>
              <a:t>повышение температуры тела;</a:t>
            </a:r>
          </a:p>
          <a:p>
            <a:r>
              <a:rPr lang="ru-RU" dirty="0"/>
              <a:t>озноб;</a:t>
            </a:r>
          </a:p>
          <a:p>
            <a:r>
              <a:rPr lang="ru-RU" dirty="0"/>
              <a:t>обильные гнойные выделения из половых путей;</a:t>
            </a:r>
          </a:p>
          <a:p>
            <a:r>
              <a:rPr lang="ru-RU" dirty="0"/>
              <a:t>возможны маточные кровотечения.</a:t>
            </a:r>
          </a:p>
          <a:p>
            <a:pPr marL="0" indent="0">
              <a:buNone/>
            </a:pPr>
            <a:r>
              <a:rPr lang="ru-RU" b="1" i="1" dirty="0"/>
              <a:t>Хронический эндометрит:</a:t>
            </a:r>
            <a:endParaRPr lang="ru-RU" dirty="0"/>
          </a:p>
          <a:p>
            <a:r>
              <a:rPr lang="ru-RU" dirty="0"/>
              <a:t>выделения </a:t>
            </a:r>
            <a:r>
              <a:rPr lang="ru-RU" dirty="0" err="1"/>
              <a:t>слизисто</a:t>
            </a:r>
            <a:r>
              <a:rPr lang="ru-RU" dirty="0"/>
              <a:t>-гнойного характера, необильные;</a:t>
            </a:r>
          </a:p>
          <a:p>
            <a:r>
              <a:rPr lang="ru-RU" dirty="0"/>
              <a:t>незначительная боль в пояснице;</a:t>
            </a:r>
          </a:p>
          <a:p>
            <a:r>
              <a:rPr lang="ru-RU" dirty="0"/>
              <a:t>нарушения менструального цикла;</a:t>
            </a:r>
          </a:p>
          <a:p>
            <a:r>
              <a:rPr lang="ru-RU" dirty="0"/>
              <a:t>мажущие кровянистые выделения до и после менструации;</a:t>
            </a:r>
          </a:p>
          <a:p>
            <a:r>
              <a:rPr lang="ru-RU" dirty="0"/>
              <a:t>скудные или, наоборот, обильные менструации.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00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500" y="108955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Диагностика эндометрита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891" y="1068946"/>
            <a:ext cx="9929610" cy="57890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Сбор анамнеза: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Имелись </a:t>
            </a:r>
            <a:r>
              <a:rPr lang="ru-RU" dirty="0">
                <a:solidFill>
                  <a:schemeClr val="tx1"/>
                </a:solidFill>
              </a:rPr>
              <a:t>ли в недавнем прошлом гинекологические операции, диагностические манипуляции, были ли в прошлом у пациентки гинекологические заболевания (проводились ли лечения).</a:t>
            </a:r>
          </a:p>
          <a:p>
            <a:r>
              <a:rPr lang="ru-RU" dirty="0">
                <a:solidFill>
                  <a:schemeClr val="tx1"/>
                </a:solidFill>
              </a:rPr>
              <a:t>Были ли у мужа </a:t>
            </a:r>
            <a:r>
              <a:rPr lang="ru-RU" dirty="0">
                <a:solidFill>
                  <a:schemeClr val="tx1"/>
                </a:solidFill>
                <a:hlinkClick r:id="rId2"/>
              </a:rPr>
              <a:t>венерические заболевания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Имелись ли в недавнем прошлом такие заболевания как: </a:t>
            </a:r>
            <a:r>
              <a:rPr lang="ru-RU" dirty="0">
                <a:solidFill>
                  <a:schemeClr val="tx1"/>
                </a:solidFill>
                <a:hlinkClick r:id="rId3"/>
              </a:rPr>
              <a:t>кандидоз</a:t>
            </a:r>
            <a:r>
              <a:rPr lang="ru-RU" dirty="0">
                <a:solidFill>
                  <a:schemeClr val="tx1"/>
                </a:solidFill>
              </a:rPr>
              <a:t> влагалища (молочница), </a:t>
            </a:r>
            <a:r>
              <a:rPr lang="ru-RU" dirty="0">
                <a:solidFill>
                  <a:schemeClr val="tx1"/>
                </a:solidFill>
                <a:hlinkClick r:id="rId4"/>
              </a:rPr>
              <a:t>бактериальный </a:t>
            </a:r>
            <a:r>
              <a:rPr lang="ru-RU" dirty="0" err="1">
                <a:solidFill>
                  <a:schemeClr val="tx1"/>
                </a:solidFill>
                <a:hlinkClick r:id="rId4"/>
              </a:rPr>
              <a:t>вагиноз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Каков менструальный цикл (продолжительность обильность выделений при менструации, регулярность и длительность менструального цикла).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Гинекологическое обследование</a:t>
            </a:r>
            <a:r>
              <a:rPr lang="ru-RU" dirty="0" smtClean="0">
                <a:solidFill>
                  <a:schemeClr val="tx1"/>
                </a:solidFill>
              </a:rPr>
              <a:t>: при </a:t>
            </a:r>
            <a:r>
              <a:rPr lang="ru-RU" dirty="0">
                <a:solidFill>
                  <a:schemeClr val="tx1"/>
                </a:solidFill>
              </a:rPr>
              <a:t>ощупывании нижней части живота, гинеколог определяет умеренно увеличенную в размерах матку, болезненную при пальпации. При осмотре в зеркалах гинеколог, может определить гнойные выделения из наружного зева канала шейки матки, расширенный канал шейки матки, воспаленную слизистую влагалища и шейки матки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3. Общий </a:t>
            </a:r>
            <a:r>
              <a:rPr lang="ru-RU" b="1" dirty="0">
                <a:solidFill>
                  <a:schemeClr val="tx1"/>
                </a:solidFill>
              </a:rPr>
              <a:t>анализ крови</a:t>
            </a:r>
            <a:r>
              <a:rPr lang="ru-RU" dirty="0">
                <a:solidFill>
                  <a:schemeClr val="tx1"/>
                </a:solidFill>
              </a:rPr>
              <a:t>. Этот анализ выявляет увеличения общего числа </a:t>
            </a:r>
            <a:r>
              <a:rPr lang="ru-RU" dirty="0">
                <a:solidFill>
                  <a:schemeClr val="tx1"/>
                </a:solidFill>
                <a:hlinkClick r:id="rId5"/>
              </a:rPr>
              <a:t>лейкоцитов</a:t>
            </a:r>
            <a:r>
              <a:rPr lang="ru-RU" dirty="0">
                <a:solidFill>
                  <a:schemeClr val="tx1"/>
                </a:solidFill>
              </a:rPr>
              <a:t>, повышение СОЭ, повышение уровня </a:t>
            </a:r>
            <a:r>
              <a:rPr lang="ru-RU" dirty="0">
                <a:solidFill>
                  <a:schemeClr val="tx1"/>
                </a:solidFill>
                <a:hlinkClick r:id="rId6"/>
              </a:rPr>
              <a:t>нейтрофилов</a:t>
            </a:r>
            <a:r>
              <a:rPr lang="ru-RU" dirty="0">
                <a:solidFill>
                  <a:schemeClr val="tx1"/>
                </a:solidFill>
              </a:rPr>
              <a:t> (за счет незрелых форм - </a:t>
            </a:r>
            <a:r>
              <a:rPr lang="ru-RU" dirty="0" err="1">
                <a:solidFill>
                  <a:schemeClr val="tx1"/>
                </a:solidFill>
              </a:rPr>
              <a:t>палочкоядерных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4. Микроскопическое </a:t>
            </a:r>
            <a:r>
              <a:rPr lang="ru-RU" b="1" dirty="0">
                <a:solidFill>
                  <a:schemeClr val="tx1"/>
                </a:solidFill>
              </a:rPr>
              <a:t>исследование мазка из влагалища.</a:t>
            </a:r>
            <a:r>
              <a:rPr lang="ru-RU" dirty="0">
                <a:solidFill>
                  <a:schemeClr val="tx1"/>
                </a:solidFill>
              </a:rPr>
              <a:t> Это исследование, может выявить повышенное число лейкоцитов в мазке, выявить возбудителя заболевания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5. Бактериологическое </a:t>
            </a:r>
            <a:r>
              <a:rPr lang="ru-RU" b="1" dirty="0">
                <a:solidFill>
                  <a:schemeClr val="tx1"/>
                </a:solidFill>
              </a:rPr>
              <a:t>исследование мазка из влагалища</a:t>
            </a:r>
            <a:r>
              <a:rPr lang="ru-RU" dirty="0">
                <a:solidFill>
                  <a:schemeClr val="tx1"/>
                </a:solidFill>
              </a:rPr>
              <a:t>. Это лабораторное исследование позволяет выявить возбудителя инфекционного процесса. Так же оно позволяет определить чувствительность инфекционного агента к различным </a:t>
            </a:r>
            <a:r>
              <a:rPr lang="ru-RU" dirty="0">
                <a:solidFill>
                  <a:schemeClr val="tx1"/>
                </a:solidFill>
                <a:hlinkClick r:id="rId7"/>
              </a:rPr>
              <a:t>антибиотикам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ПЦР </a:t>
            </a:r>
            <a:r>
              <a:rPr lang="ru-RU" b="1" dirty="0">
                <a:solidFill>
                  <a:schemeClr val="tx1"/>
                </a:solidFill>
              </a:rPr>
              <a:t>диагностика</a:t>
            </a:r>
            <a:r>
              <a:rPr lang="ru-RU" dirty="0">
                <a:solidFill>
                  <a:schemeClr val="tx1"/>
                </a:solidFill>
              </a:rPr>
              <a:t>. Исследование используется для выявления различных специфических инфекций. Проводится для диагностики венерических заболеваний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7. Иммуноферментный </a:t>
            </a:r>
            <a:r>
              <a:rPr lang="ru-RU" b="1" dirty="0">
                <a:solidFill>
                  <a:schemeClr val="tx1"/>
                </a:solidFill>
              </a:rPr>
              <a:t>анализ</a:t>
            </a:r>
            <a:r>
              <a:rPr lang="ru-RU" dirty="0">
                <a:solidFill>
                  <a:schemeClr val="tx1"/>
                </a:solidFill>
              </a:rPr>
              <a:t>. Это исследование крови так же помогает в выявлении венерических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1098419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741" y="225937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Лечение эндометрита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8" y="1506827"/>
            <a:ext cx="9650055" cy="4971245"/>
          </a:xfrm>
        </p:spPr>
        <p:txBody>
          <a:bodyPr>
            <a:normAutofit/>
          </a:bodyPr>
          <a:lstStyle/>
          <a:p>
            <a:r>
              <a:rPr lang="ru-RU" b="1" dirty="0"/>
              <a:t>Комбинация </a:t>
            </a:r>
            <a:r>
              <a:rPr lang="ru-RU" b="1" dirty="0" err="1"/>
              <a:t>пенециллинов</a:t>
            </a:r>
            <a:r>
              <a:rPr lang="ru-RU" b="1" dirty="0"/>
              <a:t> и бета-</a:t>
            </a:r>
            <a:r>
              <a:rPr lang="ru-RU" b="1" dirty="0" err="1"/>
              <a:t>лактамных</a:t>
            </a:r>
            <a:r>
              <a:rPr lang="ru-RU" b="1" dirty="0"/>
              <a:t> антибиотиков: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аугментн</a:t>
            </a:r>
            <a:r>
              <a:rPr lang="ru-RU" dirty="0"/>
              <a:t> 1,2 г. (внутривенно) 4 раза в день + </a:t>
            </a:r>
            <a:r>
              <a:rPr lang="ru-RU" dirty="0" err="1"/>
              <a:t>уназин</a:t>
            </a:r>
            <a:r>
              <a:rPr lang="ru-RU" dirty="0"/>
              <a:t> 1,5 г. (внутримышечно) 4 раза в день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Комбинация цефалоспоринов второго поколения с </a:t>
            </a:r>
            <a:r>
              <a:rPr lang="ru-RU" b="1" dirty="0" err="1"/>
              <a:t>нитроимидазолами</a:t>
            </a:r>
            <a:r>
              <a:rPr lang="ru-RU" b="1" dirty="0"/>
              <a:t> и </a:t>
            </a:r>
            <a:r>
              <a:rPr lang="ru-RU" b="1" dirty="0" err="1"/>
              <a:t>аминогликозидами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Цефазолин</a:t>
            </a:r>
            <a:r>
              <a:rPr lang="ru-RU" dirty="0"/>
              <a:t> 1 гр. (внутримышечно) 3 раза в день + </a:t>
            </a:r>
            <a:r>
              <a:rPr lang="ru-RU" dirty="0" err="1"/>
              <a:t>нетрогил</a:t>
            </a:r>
            <a:r>
              <a:rPr lang="ru-RU" dirty="0"/>
              <a:t> 0,5 г. 3 раза в день (внутривенно) + </a:t>
            </a:r>
            <a:r>
              <a:rPr lang="ru-RU" dirty="0" err="1"/>
              <a:t>гентомицин</a:t>
            </a:r>
            <a:r>
              <a:rPr lang="ru-RU" dirty="0"/>
              <a:t> 0,08 г. (внутримышечно) 3 раза в день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Оптимальная дозировка, схема лечения и длительность антибактериальной терапии, определяется лечащим врачом гинекологом индивидуально. Оптимальный выбор определяют следующие факторы: состояние иммунитета женщины, вид инфекции, стадия заболевания, динамика процесса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Дезинтоксикационная</a:t>
            </a:r>
            <a:r>
              <a:rPr lang="ru-RU" b="1" dirty="0" smtClean="0"/>
              <a:t> терапия</a:t>
            </a:r>
            <a:r>
              <a:rPr lang="ru-RU" dirty="0" smtClean="0"/>
              <a:t>. </a:t>
            </a:r>
            <a:r>
              <a:rPr lang="ru-RU" dirty="0"/>
              <a:t>Для этого используются различные растворы, используемые в виде капельниц (</a:t>
            </a:r>
            <a:r>
              <a:rPr lang="ru-RU" dirty="0" err="1"/>
              <a:t>физраствор</a:t>
            </a:r>
            <a:r>
              <a:rPr lang="ru-RU" dirty="0"/>
              <a:t>, </a:t>
            </a:r>
            <a:r>
              <a:rPr lang="ru-RU" dirty="0" err="1"/>
              <a:t>реополиглюкин</a:t>
            </a:r>
            <a:r>
              <a:rPr lang="ru-RU" dirty="0"/>
              <a:t>, </a:t>
            </a:r>
            <a:r>
              <a:rPr lang="ru-RU" dirty="0" err="1"/>
              <a:t>рефортан</a:t>
            </a:r>
            <a:r>
              <a:rPr lang="ru-RU" dirty="0"/>
              <a:t>, альбумин). Вместе с капельницами, возможно применение препаратов антиоксидантов (витамин С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933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78" y="366532"/>
            <a:ext cx="8911687" cy="1280890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Сальпингоофорит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527" y="1403796"/>
            <a:ext cx="5677973" cy="5357611"/>
          </a:xfrm>
        </p:spPr>
        <p:txBody>
          <a:bodyPr>
            <a:normAutofit/>
          </a:bodyPr>
          <a:lstStyle/>
          <a:p>
            <a:r>
              <a:rPr lang="ru-RU" sz="2000" u="sng" dirty="0" err="1"/>
              <a:t>Сальпингоофорит</a:t>
            </a:r>
            <a:r>
              <a:rPr lang="ru-RU" sz="2000" dirty="0"/>
              <a:t> — воспаление маточных труб и яичников, возникающее вследствие проникновения возбудителя восходящим путём из влагалища и матки, нисходящим — из брюшины, </a:t>
            </a:r>
            <a:r>
              <a:rPr lang="ru-RU" sz="2000" dirty="0" err="1"/>
              <a:t>лимфогенным</a:t>
            </a:r>
            <a:r>
              <a:rPr lang="ru-RU" sz="2000" dirty="0"/>
              <a:t> — из прямой, сигмовидной кишки или аппендикса, а также гематогенным путём. </a:t>
            </a:r>
            <a:r>
              <a:rPr lang="ru-RU" sz="2000" dirty="0" err="1"/>
              <a:t>Сальпингоофорит</a:t>
            </a:r>
            <a:r>
              <a:rPr lang="ru-RU" sz="2000" dirty="0"/>
              <a:t> относится к числу самых частых локализаций воспалительных заболеваний внутренних половых органов.</a:t>
            </a:r>
          </a:p>
        </p:txBody>
      </p:sp>
      <p:pic>
        <p:nvPicPr>
          <p:cNvPr id="5122" name="Picture 2" descr="http://genitalhealth.ru/pics/2017/05/1495437809_61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61181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07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742" y="353654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Классификация </a:t>
            </a:r>
            <a:r>
              <a:rPr lang="ru-RU" b="1" i="1" dirty="0" err="1" smtClean="0">
                <a:solidFill>
                  <a:srgbClr val="002060"/>
                </a:solidFill>
              </a:rPr>
              <a:t>сальпингоофарита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05348" y="2846230"/>
            <a:ext cx="2588653" cy="1609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Аднексит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8063" y="2032715"/>
            <a:ext cx="3902298" cy="314673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rgbClr val="002060"/>
                </a:solidFill>
              </a:rPr>
              <a:t>По клиническому течению: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I. Острое</a:t>
            </a:r>
          </a:p>
          <a:p>
            <a:r>
              <a:rPr lang="ru-RU" dirty="0">
                <a:solidFill>
                  <a:srgbClr val="002060"/>
                </a:solidFill>
              </a:rPr>
              <a:t>II. Подострое.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III.</a:t>
            </a:r>
            <a:r>
              <a:rPr lang="ru-RU" dirty="0">
                <a:solidFill>
                  <a:srgbClr val="002060"/>
                </a:solidFill>
              </a:rPr>
              <a:t>Хроническое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76581" y="2133600"/>
            <a:ext cx="3421487" cy="312098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 локализации: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левосторонний 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правосторонний 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двусторонний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7994001" y="3348506"/>
            <a:ext cx="682580" cy="515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4533642" y="3380704"/>
            <a:ext cx="871706" cy="540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36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Симптомы </a:t>
            </a:r>
            <a:r>
              <a:rPr lang="ru-RU" b="1" i="1" dirty="0" err="1">
                <a:solidFill>
                  <a:srgbClr val="002060"/>
                </a:solidFill>
              </a:rPr>
              <a:t>сальпингоофарита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496" y="1738648"/>
            <a:ext cx="10148552" cy="4803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сновные </a:t>
            </a:r>
            <a:r>
              <a:rPr lang="ru-RU" dirty="0"/>
              <a:t>общие симптомы болезни: </a:t>
            </a:r>
            <a:endParaRPr lang="ru-RU" dirty="0" smtClean="0"/>
          </a:p>
          <a:p>
            <a:r>
              <a:rPr lang="ru-RU" dirty="0" smtClean="0"/>
              <a:t>быстро </a:t>
            </a:r>
            <a:r>
              <a:rPr lang="ru-RU" dirty="0"/>
              <a:t>наступает усталость; </a:t>
            </a:r>
            <a:endParaRPr lang="ru-RU" dirty="0" smtClean="0"/>
          </a:p>
          <a:p>
            <a:r>
              <a:rPr lang="ru-RU" dirty="0" smtClean="0"/>
              <a:t>повышается </a:t>
            </a:r>
            <a:r>
              <a:rPr lang="ru-RU" dirty="0"/>
              <a:t>температура; </a:t>
            </a:r>
            <a:endParaRPr lang="ru-RU" dirty="0" smtClean="0"/>
          </a:p>
          <a:p>
            <a:r>
              <a:rPr lang="ru-RU" dirty="0" smtClean="0"/>
              <a:t>наблюдается </a:t>
            </a:r>
            <a:r>
              <a:rPr lang="ru-RU" dirty="0"/>
              <a:t>постоянная слабость; </a:t>
            </a:r>
            <a:endParaRPr lang="ru-RU" dirty="0" smtClean="0"/>
          </a:p>
          <a:p>
            <a:r>
              <a:rPr lang="ru-RU" dirty="0" smtClean="0"/>
              <a:t>проявляются </a:t>
            </a:r>
            <a:r>
              <a:rPr lang="ru-RU" dirty="0"/>
              <a:t>нарушения в органах пищеварительного тракта (колит или энтерит); </a:t>
            </a:r>
            <a:endParaRPr lang="ru-RU" dirty="0" smtClean="0"/>
          </a:p>
          <a:p>
            <a:r>
              <a:rPr lang="ru-RU" dirty="0" smtClean="0"/>
              <a:t>проявляются </a:t>
            </a:r>
            <a:r>
              <a:rPr lang="ru-RU" dirty="0"/>
              <a:t>болезни системы мочевыделения, такие как цистит или </a:t>
            </a:r>
            <a:r>
              <a:rPr lang="ru-RU" dirty="0" smtClean="0"/>
              <a:t>пиелонефрит.</a:t>
            </a:r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местным симптомам недуга относят: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менструального цикла (</a:t>
            </a:r>
            <a:r>
              <a:rPr lang="ru-RU" dirty="0" err="1"/>
              <a:t>полименорея</a:t>
            </a:r>
            <a:r>
              <a:rPr lang="ru-RU" dirty="0"/>
              <a:t> или </a:t>
            </a:r>
            <a:r>
              <a:rPr lang="ru-RU" dirty="0" err="1"/>
              <a:t>альгодисменорея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боли </a:t>
            </a:r>
            <a:r>
              <a:rPr lang="ru-RU" dirty="0"/>
              <a:t>ноющего характера в области паха, которые могут </a:t>
            </a:r>
            <a:r>
              <a:rPr lang="ru-RU" dirty="0" err="1"/>
              <a:t>иррадиировать</a:t>
            </a:r>
            <a:r>
              <a:rPr lang="ru-RU" dirty="0"/>
              <a:t> в поясницу и крестец; </a:t>
            </a:r>
            <a:endParaRPr lang="ru-RU" dirty="0" smtClean="0"/>
          </a:p>
          <a:p>
            <a:r>
              <a:rPr lang="ru-RU" dirty="0" smtClean="0"/>
              <a:t>выделения</a:t>
            </a:r>
            <a:r>
              <a:rPr lang="ru-RU" dirty="0"/>
              <a:t>, которые имеют серозный или гнойный характер, а также неприятный запах.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30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438" y="96076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Классификация по локализации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331326" y="3477832"/>
            <a:ext cx="4687910" cy="9616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Воспаление половых органов нижнего отдела: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8294" y="1592422"/>
            <a:ext cx="2743200" cy="11719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вульвы (</a:t>
            </a:r>
            <a:r>
              <a:rPr lang="ru-RU" dirty="0" err="1">
                <a:solidFill>
                  <a:srgbClr val="002060"/>
                </a:solidFill>
              </a:rPr>
              <a:t>вульвит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747" y="5183029"/>
            <a:ext cx="2897747" cy="10845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бартолиновой железы (</a:t>
            </a:r>
            <a:r>
              <a:rPr lang="ru-RU" dirty="0" err="1">
                <a:solidFill>
                  <a:srgbClr val="002060"/>
                </a:solidFill>
              </a:rPr>
              <a:t>бартолинит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22268" y="5215944"/>
            <a:ext cx="2816180" cy="10515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влагалища (</a:t>
            </a:r>
            <a:r>
              <a:rPr lang="ru-RU" dirty="0" err="1">
                <a:solidFill>
                  <a:srgbClr val="002060"/>
                </a:solidFill>
              </a:rPr>
              <a:t>кольпит</a:t>
            </a:r>
            <a:r>
              <a:rPr lang="ru-RU" dirty="0">
                <a:solidFill>
                  <a:srgbClr val="002060"/>
                </a:solidFill>
              </a:rPr>
              <a:t>, вагинит)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19236" y="1470701"/>
            <a:ext cx="2919212" cy="14154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шейки матки:</a:t>
            </a:r>
          </a:p>
          <a:p>
            <a:r>
              <a:rPr lang="ru-RU" dirty="0">
                <a:solidFill>
                  <a:srgbClr val="002060"/>
                </a:solidFill>
              </a:rPr>
              <a:t>а) </a:t>
            </a:r>
            <a:r>
              <a:rPr lang="ru-RU" dirty="0" err="1" smtClean="0">
                <a:solidFill>
                  <a:srgbClr val="002060"/>
                </a:solidFill>
              </a:rPr>
              <a:t>экзоцервицит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б) </a:t>
            </a:r>
            <a:r>
              <a:rPr lang="ru-RU" dirty="0" err="1" smtClean="0">
                <a:solidFill>
                  <a:srgbClr val="002060"/>
                </a:solidFill>
              </a:rPr>
              <a:t>эндоцервицит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873544" y="2886122"/>
            <a:ext cx="669701" cy="591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41494" y="4439455"/>
            <a:ext cx="514596" cy="743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941494" y="2810190"/>
            <a:ext cx="389832" cy="71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873544" y="4426395"/>
            <a:ext cx="669701" cy="78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10" y="0"/>
            <a:ext cx="1056499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Основные клинико-лабораторные критерии диагностики стадии </a:t>
            </a:r>
            <a:r>
              <a:rPr lang="ru-RU" b="1" i="1" dirty="0" err="1">
                <a:solidFill>
                  <a:srgbClr val="002060"/>
                </a:solidFill>
              </a:rPr>
              <a:t>сальпингоофорита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08146"/>
              </p:ext>
            </p:extLst>
          </p:nvPr>
        </p:nvGraphicFramePr>
        <p:xfrm>
          <a:off x="1815921" y="1330027"/>
          <a:ext cx="10264464" cy="525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116"/>
                <a:gridCol w="2566116"/>
                <a:gridCol w="2566116"/>
                <a:gridCol w="2566116"/>
              </a:tblGrid>
              <a:tr h="2116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Признаки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сальпингоофорита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Сальпингоофорит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Острый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Подострый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Хронический в стадии ремиссии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1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Лихорадка, озноб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3059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Температура тела: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♦ нормальная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♦ до 38 °С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♦ больше 38 °С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1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1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29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1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Гнойные выделения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1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Дисменорея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40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Острые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режушие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боли в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гипогастральной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401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Тупые ноющие боли в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гапо-гастральной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38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Болезненность при смещении матки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305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Болезненность при пальпации придатков матки: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♦ умеренная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♦ острая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1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441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386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Пальпация увеличенных придатков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(тяжистость)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305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Количество лейкоцитов: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♦ норма (4-10х109/л)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♦ более 10х109/л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1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—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251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  <a:tr h="8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Ускорение СОЭ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79" marR="8679" marT="8679" marB="867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889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10" y="1438799"/>
            <a:ext cx="4833377" cy="407667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Алгоритм ведения больных с воспалительными заболеваниями придатков матки</a:t>
            </a:r>
          </a:p>
        </p:txBody>
      </p:sp>
      <p:pic>
        <p:nvPicPr>
          <p:cNvPr id="7170" name="Picture 2" descr="Алгоритм ведения больных с воспалительными заболеваниями придатков ма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0" y="96278"/>
            <a:ext cx="4786648" cy="67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28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7770" y="1141143"/>
            <a:ext cx="4451819" cy="45918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Общие принципы лечения воспалительного процесса придатков матки с учётом основных звеньев патогенеза воспаления</a:t>
            </a:r>
          </a:p>
        </p:txBody>
      </p:sp>
      <p:pic>
        <p:nvPicPr>
          <p:cNvPr id="8194" name="Picture 2" descr="Общие принципы лечения воспалительного процесса придатков матки с учётом основных звеньев патогенеза воспа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4" y="16120"/>
            <a:ext cx="4849789" cy="68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90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09" y="108955"/>
            <a:ext cx="10466253" cy="1280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Лечение </a:t>
            </a:r>
            <a:r>
              <a:rPr lang="ru-RU" b="1" i="1" dirty="0" err="1" smtClean="0">
                <a:solidFill>
                  <a:srgbClr val="002060"/>
                </a:solidFill>
              </a:rPr>
              <a:t>сальпингоофорита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0" y="1223493"/>
            <a:ext cx="9594760" cy="5112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I. </a:t>
            </a:r>
            <a:r>
              <a:rPr lang="ru-RU" b="1" i="1" dirty="0"/>
              <a:t>Антибактериальная </a:t>
            </a:r>
            <a:r>
              <a:rPr lang="ru-RU" b="1" i="1" dirty="0" smtClean="0"/>
              <a:t>терапия.</a:t>
            </a:r>
            <a:endParaRPr lang="ru-RU" b="1" i="1" dirty="0"/>
          </a:p>
          <a:p>
            <a:pPr marL="0" indent="0">
              <a:buNone/>
            </a:pPr>
            <a:r>
              <a:rPr lang="en-US" b="1" i="1" dirty="0" smtClean="0"/>
              <a:t>II</a:t>
            </a:r>
            <a:r>
              <a:rPr lang="ru-RU" b="1" i="1" dirty="0" smtClean="0"/>
              <a:t>. </a:t>
            </a:r>
            <a:r>
              <a:rPr lang="ru-RU" b="1" i="1" dirty="0"/>
              <a:t>Десенсибилизирующие </a:t>
            </a:r>
            <a:r>
              <a:rPr lang="ru-RU" b="1" i="1" dirty="0" smtClean="0"/>
              <a:t>препараты.</a:t>
            </a:r>
            <a:endParaRPr lang="ru-RU" b="1" i="1" dirty="0"/>
          </a:p>
          <a:p>
            <a:pPr marL="0" indent="0">
              <a:buNone/>
            </a:pPr>
            <a:r>
              <a:rPr lang="en-US" b="1" i="1" dirty="0"/>
              <a:t>III. </a:t>
            </a:r>
            <a:r>
              <a:rPr lang="ru-RU" b="1" i="1" dirty="0"/>
              <a:t>Противовоспалительные </a:t>
            </a:r>
            <a:r>
              <a:rPr lang="ru-RU" b="1" i="1" dirty="0" smtClean="0"/>
              <a:t>препараты.</a:t>
            </a:r>
            <a:endParaRPr lang="ru-RU" b="1" i="1" dirty="0"/>
          </a:p>
          <a:p>
            <a:pPr marL="0" indent="0">
              <a:buNone/>
            </a:pPr>
            <a:r>
              <a:rPr lang="en-US" b="1" i="1" dirty="0"/>
              <a:t>IV. </a:t>
            </a:r>
            <a:r>
              <a:rPr lang="ru-RU" b="1" i="1" dirty="0" smtClean="0"/>
              <a:t>Витамины.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V. </a:t>
            </a:r>
            <a:r>
              <a:rPr lang="ru-RU" b="1" i="1" dirty="0" smtClean="0"/>
              <a:t>Иммуномодуляторы.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VI. Энзимы и другие рассасывающие </a:t>
            </a:r>
            <a:r>
              <a:rPr lang="ru-RU" b="1" i="1" dirty="0" smtClean="0"/>
              <a:t>средства.</a:t>
            </a:r>
            <a:endParaRPr lang="ru-RU" b="1" i="1" dirty="0"/>
          </a:p>
          <a:p>
            <a:pPr marL="0" indent="0">
              <a:buNone/>
            </a:pPr>
            <a:r>
              <a:rPr lang="en-US" b="1" i="1" dirty="0"/>
              <a:t>VII. </a:t>
            </a:r>
            <a:r>
              <a:rPr lang="ru-RU" b="1" i="1" dirty="0"/>
              <a:t>Биогенные стимуляторы.</a:t>
            </a:r>
          </a:p>
          <a:p>
            <a:pPr marL="0" indent="0">
              <a:buNone/>
            </a:pPr>
            <a:r>
              <a:rPr lang="en-US" b="1" i="1" dirty="0"/>
              <a:t>VIII. </a:t>
            </a:r>
            <a:r>
              <a:rPr lang="ru-RU" b="1" i="1" dirty="0"/>
              <a:t>Местное </a:t>
            </a:r>
            <a:r>
              <a:rPr lang="ru-RU" b="1" i="1" dirty="0" smtClean="0"/>
              <a:t>лечение.</a:t>
            </a:r>
            <a:r>
              <a:rPr lang="ru-RU" b="1" i="1" dirty="0"/>
              <a:t> </a:t>
            </a:r>
          </a:p>
          <a:p>
            <a:pPr marL="0" indent="0">
              <a:buNone/>
            </a:pPr>
            <a:r>
              <a:rPr lang="ru-RU" b="1" i="1" dirty="0"/>
              <a:t>IX. Гинекологический </a:t>
            </a:r>
            <a:r>
              <a:rPr lang="ru-RU" b="1" i="1" dirty="0" smtClean="0"/>
              <a:t>массаж</a:t>
            </a:r>
            <a:r>
              <a:rPr lang="ru-RU" b="1" i="1" dirty="0"/>
              <a:t>.</a:t>
            </a:r>
          </a:p>
          <a:p>
            <a:pPr marL="0" indent="0">
              <a:buNone/>
            </a:pPr>
            <a:r>
              <a:rPr lang="ru-RU" b="1" i="1" dirty="0"/>
              <a:t>X. </a:t>
            </a:r>
            <a:r>
              <a:rPr lang="ru-RU" b="1" i="1" dirty="0" smtClean="0"/>
              <a:t>Физиотерапия.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XII. </a:t>
            </a:r>
            <a:r>
              <a:rPr lang="ru-RU" b="1" i="1" dirty="0" smtClean="0"/>
              <a:t>Фитотерапия.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XIII. Лечебная </a:t>
            </a:r>
            <a:r>
              <a:rPr lang="ru-RU" b="1" i="1" dirty="0" smtClean="0"/>
              <a:t>гимнастика.</a:t>
            </a: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X1V. Санаторно-курортное лечение.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235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348" y="0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Лечение </a:t>
            </a:r>
            <a:r>
              <a:rPr lang="ru-RU" b="1" i="1" dirty="0" err="1">
                <a:solidFill>
                  <a:srgbClr val="002060"/>
                </a:solidFill>
              </a:rPr>
              <a:t>сальпингоофорита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1068946"/>
            <a:ext cx="10109915" cy="57890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Противовоспалительные препараты:</a:t>
            </a:r>
          </a:p>
          <a:p>
            <a:r>
              <a:rPr lang="ru-RU" dirty="0"/>
              <a:t>♦ </a:t>
            </a:r>
            <a:r>
              <a:rPr lang="ru-RU" dirty="0" err="1"/>
              <a:t>диклофенак</a:t>
            </a:r>
            <a:r>
              <a:rPr lang="ru-RU" dirty="0"/>
              <a:t> (</a:t>
            </a:r>
            <a:r>
              <a:rPr lang="ru-RU" dirty="0" err="1"/>
              <a:t>волътарен</a:t>
            </a:r>
            <a:r>
              <a:rPr lang="ru-RU" dirty="0"/>
              <a:t>, </a:t>
            </a:r>
            <a:r>
              <a:rPr lang="ru-RU" dirty="0" err="1"/>
              <a:t>диклак</a:t>
            </a:r>
            <a:r>
              <a:rPr lang="ru-RU" dirty="0"/>
              <a:t>, </a:t>
            </a:r>
            <a:r>
              <a:rPr lang="ru-RU" dirty="0" err="1"/>
              <a:t>ортофен</a:t>
            </a:r>
            <a:r>
              <a:rPr lang="ru-RU" dirty="0"/>
              <a:t>, </a:t>
            </a:r>
            <a:r>
              <a:rPr lang="ru-RU" dirty="0" err="1"/>
              <a:t>реводина</a:t>
            </a:r>
            <a:r>
              <a:rPr lang="ru-RU" dirty="0"/>
              <a:t>) — принимают утром 1 табл. (50 мг) и на ночь 1 </a:t>
            </a:r>
            <a:r>
              <a:rPr lang="ru-RU" dirty="0" err="1"/>
              <a:t>рект</a:t>
            </a:r>
            <a:r>
              <a:rPr lang="ru-RU" dirty="0"/>
              <a:t>. свеча (100мг); суточная доза— 150 мг, при сильной боли — 75 мг однократно, в/м, глубоко в ягодицу;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пироксикам</a:t>
            </a:r>
            <a:r>
              <a:rPr lang="ru-RU" dirty="0"/>
              <a:t> (</a:t>
            </a:r>
            <a:r>
              <a:rPr lang="ru-RU" dirty="0" err="1"/>
              <a:t>пирокам</a:t>
            </a:r>
            <a:r>
              <a:rPr lang="ru-RU" dirty="0"/>
              <a:t>, </a:t>
            </a:r>
            <a:r>
              <a:rPr lang="ru-RU" dirty="0" err="1"/>
              <a:t>пиксикам</a:t>
            </a:r>
            <a:r>
              <a:rPr lang="ru-RU" dirty="0"/>
              <a:t>, </a:t>
            </a:r>
            <a:r>
              <a:rPr lang="ru-RU" dirty="0" err="1"/>
              <a:t>роксикам</a:t>
            </a:r>
            <a:r>
              <a:rPr lang="ru-RU" dirty="0"/>
              <a:t>, </a:t>
            </a:r>
            <a:r>
              <a:rPr lang="ru-RU" dirty="0" err="1"/>
              <a:t>толдин</a:t>
            </a:r>
            <a:r>
              <a:rPr lang="ru-RU" dirty="0"/>
              <a:t>, хо-</a:t>
            </a:r>
            <a:r>
              <a:rPr lang="ru-RU" dirty="0" err="1"/>
              <a:t>темин</a:t>
            </a:r>
            <a:r>
              <a:rPr lang="ru-RU" dirty="0"/>
              <a:t>, </a:t>
            </a:r>
            <a:r>
              <a:rPr lang="ru-RU" dirty="0" err="1"/>
              <a:t>эразон</a:t>
            </a:r>
            <a:r>
              <a:rPr lang="ru-RU" dirty="0"/>
              <a:t>) — назначают утром 1 табл. (0,02 г) и на ночь 1 ректальная свеча (0,02 г): при болевом симптоме допустима в/м инъекция 0,04 г: имеет быстрое обезболивающее действие (через 30 мин.);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напроксен</a:t>
            </a:r>
            <a:r>
              <a:rPr lang="ru-RU" dirty="0"/>
              <a:t> (</a:t>
            </a:r>
            <a:r>
              <a:rPr lang="ru-RU" dirty="0" err="1"/>
              <a:t>допрокс</a:t>
            </a:r>
            <a:r>
              <a:rPr lang="ru-RU" dirty="0"/>
              <a:t>, </a:t>
            </a:r>
            <a:r>
              <a:rPr lang="ru-RU" dirty="0" err="1"/>
              <a:t>напробенс</a:t>
            </a:r>
            <a:r>
              <a:rPr lang="ru-RU" dirty="0"/>
              <a:t>, </a:t>
            </a:r>
            <a:r>
              <a:rPr lang="ru-RU" dirty="0" err="1"/>
              <a:t>напросин</a:t>
            </a:r>
            <a:r>
              <a:rPr lang="ru-RU" dirty="0"/>
              <a:t>, </a:t>
            </a:r>
            <a:r>
              <a:rPr lang="ru-RU" dirty="0" err="1"/>
              <a:t>пронаксен</a:t>
            </a:r>
            <a:r>
              <a:rPr lang="ru-RU" dirty="0"/>
              <a:t>) — утром 1 табл. (0,5 г) и на ночь 1 </a:t>
            </a:r>
            <a:r>
              <a:rPr lang="ru-RU" dirty="0" err="1"/>
              <a:t>рект</a:t>
            </a:r>
            <a:r>
              <a:rPr lang="ru-RU" dirty="0"/>
              <a:t>. свеча (0,5 г); суточная доза не более 1,75 г;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нимесулид</a:t>
            </a:r>
            <a:r>
              <a:rPr lang="ru-RU" dirty="0"/>
              <a:t> - по 100 мг 2 раз/</a:t>
            </a:r>
            <a:r>
              <a:rPr lang="ru-RU" dirty="0" err="1"/>
              <a:t>сут</a:t>
            </a:r>
            <a:r>
              <a:rPr lang="ru-RU" dirty="0"/>
              <a:t>., после приёма пищи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b="1" i="1" dirty="0"/>
              <a:t>Витамины:</a:t>
            </a:r>
          </a:p>
          <a:p>
            <a:r>
              <a:rPr lang="ru-RU" dirty="0"/>
              <a:t>♦ витамин В1 (тиамин 6 % р-р) и витамин В6 (пиридоксин 5 %р-р) — назначают по 1 мл в/м, по очереди, по 10 инъекций каждого витамина;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ретинола</a:t>
            </a:r>
            <a:r>
              <a:rPr lang="ru-RU" dirty="0"/>
              <a:t> ацетат (витамин А) — драже по 3300 ME или капсулы по 5000 ME, по 1—2 драже или 1 капсуле через 10—15 минут после еды;</a:t>
            </a:r>
            <a:br>
              <a:rPr lang="ru-RU" dirty="0"/>
            </a:br>
            <a:r>
              <a:rPr lang="ru-RU" dirty="0"/>
              <a:t>♦ кислота аскорбиновая (витамин С) — внутрь по 0,05—0,1 г, 3—5 раз/</a:t>
            </a:r>
            <a:r>
              <a:rPr lang="ru-RU" dirty="0" err="1"/>
              <a:t>сут</a:t>
            </a:r>
            <a:r>
              <a:rPr lang="ru-RU" dirty="0"/>
              <a:t>., парентерально вводят в виде раствора натриевой соли (</a:t>
            </a:r>
            <a:r>
              <a:rPr lang="ru-RU" dirty="0" err="1"/>
              <a:t>аскорбинат</a:t>
            </a:r>
            <a:r>
              <a:rPr lang="ru-RU" dirty="0"/>
              <a:t> натрия) по 1—3 мл 5 % раствора;</a:t>
            </a:r>
            <a:br>
              <a:rPr lang="ru-RU" dirty="0"/>
            </a:br>
            <a:r>
              <a:rPr lang="ru-RU" dirty="0"/>
              <a:t>♦ токоферола ацетат (витамин Е) — внутрь по 0,05—0,1 г, 1—2 раз/</a:t>
            </a:r>
            <a:r>
              <a:rPr lang="ru-RU" dirty="0" err="1"/>
              <a:t>сут</a:t>
            </a:r>
            <a:r>
              <a:rPr lang="ru-RU" dirty="0"/>
              <a:t>. Курсами по 1—2—3 недели.</a:t>
            </a:r>
            <a:br>
              <a:rPr lang="ru-RU" dirty="0"/>
            </a:br>
            <a:r>
              <a:rPr lang="ru-RU" dirty="0"/>
              <a:t>Применяют поливитаминные препараты, в дозах, рекомендуемых фирмой-изготовителем (</a:t>
            </a:r>
            <a:r>
              <a:rPr lang="ru-RU" dirty="0" err="1"/>
              <a:t>Юникап</a:t>
            </a:r>
            <a:r>
              <a:rPr lang="ru-RU" dirty="0"/>
              <a:t>-Т, </a:t>
            </a:r>
            <a:r>
              <a:rPr lang="ru-RU" dirty="0" err="1"/>
              <a:t>Триовит</a:t>
            </a:r>
            <a:r>
              <a:rPr lang="ru-RU" dirty="0"/>
              <a:t>, </a:t>
            </a:r>
            <a:r>
              <a:rPr lang="ru-RU" dirty="0" err="1"/>
              <a:t>Витрум</a:t>
            </a:r>
            <a:r>
              <a:rPr lang="ru-RU" dirty="0"/>
              <a:t>, </a:t>
            </a:r>
            <a:r>
              <a:rPr lang="ru-RU" dirty="0" err="1"/>
              <a:t>Мулътитабс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78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621" y="0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Лечение </a:t>
            </a:r>
            <a:r>
              <a:rPr lang="ru-RU" b="1" i="1" dirty="0" err="1">
                <a:solidFill>
                  <a:srgbClr val="002060"/>
                </a:solidFill>
              </a:rPr>
              <a:t>сальпингоофорита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679" y="991673"/>
            <a:ext cx="10122794" cy="58663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Энзимы и другие рассасывающие средства:</a:t>
            </a:r>
          </a:p>
          <a:p>
            <a:r>
              <a:rPr lang="ru-RU" dirty="0" err="1"/>
              <a:t>Противоотечное</a:t>
            </a:r>
            <a:r>
              <a:rPr lang="ru-RU" dirty="0"/>
              <a:t>, противовоспалительное, </a:t>
            </a:r>
            <a:r>
              <a:rPr lang="ru-RU" dirty="0" err="1"/>
              <a:t>вторичноанальгезирующее</a:t>
            </a:r>
            <a:r>
              <a:rPr lang="ru-RU" dirty="0"/>
              <a:t> и иммуномодулирующее действие, увеличивают продукцию лейкоцитами альфа-интерферона, обладают рассасывающим действием.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Вобензим</a:t>
            </a:r>
            <a:r>
              <a:rPr lang="ru-RU" dirty="0"/>
              <a:t> (содержит трипсин, химотрипсин, липазу, амилазу, папаин, </a:t>
            </a:r>
            <a:r>
              <a:rPr lang="ru-RU" dirty="0" err="1"/>
              <a:t>бромелаин</a:t>
            </a:r>
            <a:r>
              <a:rPr lang="ru-RU" dirty="0"/>
              <a:t>, витамин Р). Принимают по 5 табл. 3 раз/</a:t>
            </a:r>
            <a:r>
              <a:rPr lang="ru-RU" dirty="0" err="1"/>
              <a:t>сут</a:t>
            </a:r>
            <a:r>
              <a:rPr lang="ru-RU" dirty="0"/>
              <a:t>. за 40 мин до еды (запить 200 мл воды), в течение 14—28 дней;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серта</a:t>
            </a:r>
            <a:r>
              <a:rPr lang="ru-RU" dirty="0"/>
              <a:t> (</a:t>
            </a:r>
            <a:r>
              <a:rPr lang="ru-RU" dirty="0" err="1"/>
              <a:t>серратиопептидаза</a:t>
            </a:r>
            <a:r>
              <a:rPr lang="ru-RU" dirty="0"/>
              <a:t>) — по 5 (10) мг, 3 раз/</a:t>
            </a:r>
            <a:r>
              <a:rPr lang="ru-RU" dirty="0" err="1"/>
              <a:t>сут</a:t>
            </a:r>
            <a:r>
              <a:rPr lang="ru-RU" dirty="0"/>
              <a:t>. после еды, не разжевывая. Курс лечения от 2 до 4 недель;</a:t>
            </a:r>
            <a:br>
              <a:rPr lang="ru-RU" dirty="0"/>
            </a:br>
            <a:r>
              <a:rPr lang="ru-RU" dirty="0"/>
              <a:t>♦ кристаллический трипсин — по 10 мг препарата 1 раз/</a:t>
            </a:r>
            <a:r>
              <a:rPr lang="ru-RU" dirty="0" err="1"/>
              <a:t>сут</a:t>
            </a:r>
            <a:r>
              <a:rPr lang="ru-RU" dirty="0"/>
              <a:t>. в/м в течение 5 дней;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террилитин</a:t>
            </a:r>
            <a:r>
              <a:rPr lang="ru-RU" dirty="0"/>
              <a:t> (вагинальные или ректальные свечи) — по 600-1000 ЕД 2-3 раз/</a:t>
            </a:r>
            <a:r>
              <a:rPr lang="ru-RU" dirty="0" err="1"/>
              <a:t>сут</a:t>
            </a:r>
            <a:r>
              <a:rPr lang="ru-RU" dirty="0"/>
              <a:t>., 5-Ю дней;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лидаза</a:t>
            </a:r>
            <a:r>
              <a:rPr lang="ru-RU" dirty="0"/>
              <a:t> (</a:t>
            </a:r>
            <a:r>
              <a:rPr lang="ru-RU" dirty="0" err="1"/>
              <a:t>лиофилизированный</a:t>
            </a:r>
            <a:r>
              <a:rPr lang="ru-RU" dirty="0"/>
              <a:t> порошок) — для подкожного и внутримышечного применения по 64 УЕ ежедневно или через день, курс лечения 10-15 и более инъекций;</a:t>
            </a:r>
            <a:br>
              <a:rPr lang="ru-RU" dirty="0"/>
            </a:br>
            <a:r>
              <a:rPr lang="ru-RU" dirty="0"/>
              <a:t>♦ сульфат магния — по 5 мл 25 % раствора в/м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b="1" i="1" dirty="0"/>
              <a:t>Местное лечение при </a:t>
            </a:r>
            <a:r>
              <a:rPr lang="ru-RU" b="1" i="1" dirty="0" err="1"/>
              <a:t>сальпингоофорите</a:t>
            </a:r>
            <a:r>
              <a:rPr lang="ru-RU" b="1" i="1" dirty="0"/>
              <a:t>.</a:t>
            </a:r>
          </a:p>
          <a:p>
            <a:r>
              <a:rPr lang="ru-RU" dirty="0"/>
              <a:t>1. Продленное орошение влагалища через </a:t>
            </a:r>
            <a:r>
              <a:rPr lang="ru-RU" dirty="0" err="1"/>
              <a:t>двухпросветную</a:t>
            </a:r>
            <a:r>
              <a:rPr lang="ru-RU" dirty="0"/>
              <a:t> трубку, 10 л кипячёной воды с добавлением 500—1000 мл отвара трав {ромашка, шалфей, кора дуба, листья эвкалипта, цветы акации), температура раствора 40 °С, проводить ежедневно в течение 10 дней.</a:t>
            </a:r>
            <a:br>
              <a:rPr lang="ru-RU" dirty="0"/>
            </a:br>
            <a:r>
              <a:rPr lang="ru-RU" dirty="0"/>
              <a:t>2. После орошения ввести вагинальный тампон со смесью: </a:t>
            </a:r>
            <a:r>
              <a:rPr lang="ru-RU" dirty="0" err="1"/>
              <a:t>димексид</a:t>
            </a:r>
            <a:r>
              <a:rPr lang="ru-RU" dirty="0"/>
              <a:t> (5 мл), разведенный кипячёной водой в 3 раза, антибиотик широкого спектра действия, ферментный препарат -— </a:t>
            </a:r>
            <a:r>
              <a:rPr lang="ru-RU" dirty="0" err="1"/>
              <a:t>лидаза</a:t>
            </a:r>
            <a:r>
              <a:rPr lang="ru-RU" dirty="0"/>
              <a:t>, трипсин, гидрокортизон (0,125 мг); или </a:t>
            </a:r>
            <a:r>
              <a:rPr lang="ru-RU" dirty="0" err="1"/>
              <a:t>димексид</a:t>
            </a:r>
            <a:r>
              <a:rPr lang="ru-RU" dirty="0"/>
              <a:t>, разведенный в 3 раза, мазь Вишневского.</a:t>
            </a:r>
            <a:br>
              <a:rPr lang="ru-RU" dirty="0"/>
            </a:br>
            <a:r>
              <a:rPr lang="ru-RU" dirty="0"/>
              <a:t>Местное лечение комбинируется с гинекологическим массажем или с </a:t>
            </a:r>
            <a:r>
              <a:rPr lang="ru-RU" dirty="0" err="1"/>
              <a:t>электропроцедурами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858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258" y="0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Лечение </a:t>
            </a:r>
            <a:r>
              <a:rPr lang="ru-RU" b="1" i="1" dirty="0" err="1">
                <a:solidFill>
                  <a:srgbClr val="002060"/>
                </a:solidFill>
              </a:rPr>
              <a:t>сальпингоофорита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7437" y="1120462"/>
            <a:ext cx="10006884" cy="5576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Биогенные стимуляторы.</a:t>
            </a:r>
          </a:p>
          <a:p>
            <a:pPr marL="0" indent="0">
              <a:buNone/>
            </a:pPr>
            <a:r>
              <a:rPr lang="ru-RU" dirty="0"/>
              <a:t>Это группа веществ, образующихся в определённых условиях в изолированных тканях животного и растительного происхождениях и способных при введении в организм оказывать стимулирующие влияние и ускорять процессы регенерации.</a:t>
            </a:r>
          </a:p>
          <a:p>
            <a:r>
              <a:rPr lang="ru-RU" dirty="0"/>
              <a:t>1. Биостимуляторы животного происхождения: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полибиолин</a:t>
            </a:r>
            <a:r>
              <a:rPr lang="ru-RU" dirty="0"/>
              <a:t> (изготавливается из плацентарной крови) — 0,5 г сухого вещества, разведенного новокаином, вводят в/м ежедневно 10 дней;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плазмол</a:t>
            </a:r>
            <a:r>
              <a:rPr lang="ru-RU" dirty="0"/>
              <a:t> (изготавливается из крови человека) — по 1 мл п/к или в/м ежедневно 10—15 дней;</a:t>
            </a:r>
            <a:br>
              <a:rPr lang="ru-RU" dirty="0"/>
            </a:br>
            <a:r>
              <a:rPr lang="ru-RU" dirty="0"/>
              <a:t>♦ экстракт плаценты — по 1 мл п/к ежедневно или ч/з день, 10 раз;</a:t>
            </a:r>
            <a:br>
              <a:rPr lang="ru-RU" dirty="0"/>
            </a:br>
            <a:r>
              <a:rPr lang="ru-RU" dirty="0"/>
              <a:t>♦ экстракт стекловидного тела — по 1 мл в/м ежедневно или через день, 10 дней.</a:t>
            </a:r>
          </a:p>
          <a:p>
            <a:r>
              <a:rPr lang="ru-RU" dirty="0"/>
              <a:t>2. Биостимуляторы растительного происхождения:</a:t>
            </a:r>
            <a:br>
              <a:rPr lang="ru-RU" dirty="0"/>
            </a:br>
            <a:r>
              <a:rPr lang="ru-RU" dirty="0"/>
              <a:t>♦ экстракт алоэ — по 1 мл п/к ежедневно, на курс 30 инъекций;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фибс</a:t>
            </a:r>
            <a:r>
              <a:rPr lang="ru-RU" dirty="0"/>
              <a:t> — по 1 мл п/к ежедневно, курс 30—35 инъекций 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торфот</a:t>
            </a:r>
            <a:r>
              <a:rPr lang="ru-RU" dirty="0"/>
              <a:t> — по 1 мл п/к ежедневно, курс 30—45 инъекций;</a:t>
            </a:r>
            <a:br>
              <a:rPr lang="ru-RU" dirty="0"/>
            </a:br>
            <a:r>
              <a:rPr lang="ru-RU" dirty="0"/>
              <a:t>♦ </a:t>
            </a:r>
            <a:r>
              <a:rPr lang="ru-RU" dirty="0" err="1"/>
              <a:t>гумизолъ</a:t>
            </a:r>
            <a:r>
              <a:rPr lang="ru-RU" dirty="0"/>
              <a:t> — по 1 мл в/м ежедневно, курс 20—30 инъекций.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846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820" y="128788"/>
            <a:ext cx="10286442" cy="1711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002060"/>
                </a:solidFill>
              </a:rPr>
              <a:t>Фитотерапия в комплексном лечении гинекологических заболеваний: Воспалительные заболевания женских половых органов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223" y="1596981"/>
            <a:ext cx="10522039" cy="50871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Сборы для приема внутрь, спринцеваний, влагалищных тампонов и ванночек при воспалительных заболеваниях женских половых органов, белях (</a:t>
            </a:r>
            <a:r>
              <a:rPr lang="ru-RU" dirty="0" err="1"/>
              <a:t>кольпит</a:t>
            </a:r>
            <a:r>
              <a:rPr lang="ru-RU" dirty="0"/>
              <a:t>, </a:t>
            </a:r>
            <a:r>
              <a:rPr lang="ru-RU" dirty="0" err="1"/>
              <a:t>вульвит</a:t>
            </a:r>
            <a:r>
              <a:rPr lang="ru-RU" dirty="0"/>
              <a:t>, цервицит).</a:t>
            </a:r>
          </a:p>
          <a:p>
            <a:r>
              <a:rPr lang="ru-RU" dirty="0"/>
              <a:t>Сбор № 33. Ромашки цветки — 1, лапчатки гусиной трава — 1.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Rp</a:t>
            </a:r>
            <a:r>
              <a:rPr lang="ru-RU" dirty="0"/>
              <a:t>.:   </a:t>
            </a:r>
            <a:r>
              <a:rPr lang="ru-RU" dirty="0" err="1"/>
              <a:t>Flor</a:t>
            </a:r>
            <a:r>
              <a:rPr lang="ru-RU" dirty="0"/>
              <a:t>. </a:t>
            </a:r>
            <a:r>
              <a:rPr lang="ru-RU" dirty="0" err="1"/>
              <a:t>Chamomillae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Herbae</a:t>
            </a:r>
            <a:r>
              <a:rPr lang="ru-RU" dirty="0"/>
              <a:t> </a:t>
            </a:r>
            <a:r>
              <a:rPr lang="ru-RU" dirty="0" err="1"/>
              <a:t>Anserinae</a:t>
            </a:r>
            <a:r>
              <a:rPr lang="ru-RU" dirty="0"/>
              <a:t> </a:t>
            </a:r>
            <a:r>
              <a:rPr lang="ru-RU" dirty="0" err="1"/>
              <a:t>aa</a:t>
            </a:r>
            <a:r>
              <a:rPr lang="ru-RU" dirty="0"/>
              <a:t> 50,0</a:t>
            </a:r>
            <a:br>
              <a:rPr lang="ru-RU" dirty="0"/>
            </a:br>
            <a:r>
              <a:rPr lang="ru-RU" dirty="0" err="1"/>
              <a:t>M.f</a:t>
            </a:r>
            <a:r>
              <a:rPr lang="ru-RU" dirty="0"/>
              <a:t>. </a:t>
            </a:r>
            <a:r>
              <a:rPr lang="ru-RU" dirty="0" err="1"/>
              <a:t>species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D.S. 1 столовую ложку смеси залить 1 л кипятка, настаивать 20 мин, процедить. Для спринцеваний и ванночек при </a:t>
            </a:r>
            <a:r>
              <a:rPr lang="ru-RU" dirty="0" err="1" smtClean="0"/>
              <a:t>вульвовагините</a:t>
            </a:r>
            <a:r>
              <a:rPr lang="ru-RU" dirty="0" smtClean="0"/>
              <a:t>.</a:t>
            </a:r>
            <a:endParaRPr lang="en-US" dirty="0"/>
          </a:p>
          <a:p>
            <a:r>
              <a:rPr lang="ru-RU" dirty="0" smtClean="0"/>
              <a:t>Сбор </a:t>
            </a:r>
            <a:r>
              <a:rPr lang="ru-RU" dirty="0"/>
              <a:t>№ 34. Дуба кора — 1, ромашки цветки — 1, крапивы листья — 3, горца птичьего трава — 5.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Rp</a:t>
            </a:r>
            <a:r>
              <a:rPr lang="en-US" dirty="0"/>
              <a:t>.:   </a:t>
            </a:r>
            <a:r>
              <a:rPr lang="en-US" dirty="0" err="1"/>
              <a:t>Cort</a:t>
            </a:r>
            <a:r>
              <a:rPr lang="en-US" dirty="0"/>
              <a:t>. </a:t>
            </a:r>
            <a:r>
              <a:rPr lang="en-US" dirty="0" err="1"/>
              <a:t>Quercus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Flor</a:t>
            </a:r>
            <a:r>
              <a:rPr lang="en-US" dirty="0"/>
              <a:t>. </a:t>
            </a:r>
            <a:r>
              <a:rPr lang="en-US" dirty="0" err="1"/>
              <a:t>Chamomillae</a:t>
            </a:r>
            <a:r>
              <a:rPr lang="en-US" dirty="0"/>
              <a:t> </a:t>
            </a:r>
            <a:r>
              <a:rPr lang="en-US" dirty="0" err="1"/>
              <a:t>aa</a:t>
            </a:r>
            <a:r>
              <a:rPr lang="en-US" dirty="0"/>
              <a:t> 10,0</a:t>
            </a:r>
            <a:br>
              <a:rPr lang="en-US" dirty="0"/>
            </a:br>
            <a:r>
              <a:rPr lang="en-US" dirty="0"/>
              <a:t>Fol. </a:t>
            </a:r>
            <a:r>
              <a:rPr lang="en-US" dirty="0" err="1"/>
              <a:t>Urticae</a:t>
            </a:r>
            <a:r>
              <a:rPr lang="en-US" dirty="0"/>
              <a:t> 30,0</a:t>
            </a:r>
            <a:br>
              <a:rPr lang="en-US" dirty="0"/>
            </a:br>
            <a:r>
              <a:rPr lang="en-US" dirty="0" err="1"/>
              <a:t>Herbae</a:t>
            </a:r>
            <a:r>
              <a:rPr lang="en-US" dirty="0"/>
              <a:t> </a:t>
            </a:r>
            <a:r>
              <a:rPr lang="en-US" dirty="0" err="1"/>
              <a:t>Polygoni</a:t>
            </a:r>
            <a:r>
              <a:rPr lang="en-US" dirty="0"/>
              <a:t> </a:t>
            </a:r>
            <a:r>
              <a:rPr lang="en-US" dirty="0" err="1"/>
              <a:t>avicularis</a:t>
            </a:r>
            <a:r>
              <a:rPr lang="en-US" dirty="0"/>
              <a:t> 50,0</a:t>
            </a:r>
            <a:br>
              <a:rPr lang="en-US" dirty="0"/>
            </a:br>
            <a:r>
              <a:rPr lang="en-US" dirty="0"/>
              <a:t>M. f. species</a:t>
            </a:r>
            <a:br>
              <a:rPr lang="en-US" dirty="0"/>
            </a:br>
            <a:r>
              <a:rPr lang="en-US" dirty="0"/>
              <a:t>D.S. 2 </a:t>
            </a:r>
            <a:r>
              <a:rPr lang="ru-RU" dirty="0"/>
              <a:t>ст. ложки смеси залить 1 л кипятка, настоять, процедить. Для спринцеваний, влагалищных ванночек и тампонов.</a:t>
            </a:r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28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317" y="224865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Фитотерапия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193" y="1300766"/>
            <a:ext cx="10599312" cy="52545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Сбор № 35. Мальвы цветки — 1, дуба кора — 1, шалфея листья — 1,5, ромашки цветки — 1,5, ореха грецкого листья — 2,5 </a:t>
            </a:r>
          </a:p>
          <a:p>
            <a:r>
              <a:rPr lang="ru-RU" dirty="0"/>
              <a:t>Сбор № 36. Липы цветки — 2, ромашки цветки — 3</a:t>
            </a:r>
          </a:p>
          <a:p>
            <a:r>
              <a:rPr lang="ru-RU" dirty="0"/>
              <a:t>Сбор №37. Шалфея листья — 1, мальвы лесной цветки — 1, бузины черной цветки — 1, дуба кора — 1</a:t>
            </a:r>
          </a:p>
          <a:p>
            <a:r>
              <a:rPr lang="ru-RU" dirty="0"/>
              <a:t>Сбор № 38. Дуба кора — 3, липы цветки — 2</a:t>
            </a:r>
          </a:p>
          <a:p>
            <a:r>
              <a:rPr lang="ru-RU" dirty="0"/>
              <a:t>Сбор № 39. Ивы кора — 3, липы цветки — 2</a:t>
            </a:r>
          </a:p>
          <a:p>
            <a:r>
              <a:rPr lang="ru-RU" dirty="0"/>
              <a:t>Сбор № 40. Дуба кора — 6, душицы трава — 4, алтея листья — 2 (или алтея корень —1)</a:t>
            </a:r>
          </a:p>
          <a:p>
            <a:r>
              <a:rPr lang="ru-RU" dirty="0"/>
              <a:t>Сбор №41. Розмарина листья — 1, шалфея листья — 1, тысячелистника трава — 1, дуба кора — 2.</a:t>
            </a:r>
          </a:p>
          <a:p>
            <a:r>
              <a:rPr lang="ru-RU" dirty="0"/>
              <a:t>Сбор № 42. бессмертника корзинки — 2, березы листья — 2, земляники лесной листья — 2, мяты перечной трава — 2, тысячелистника трава — 2, фасоли створки — 2, крапивы листья — 3, череды трава — 3, шиповника плоды — 3, рябины плоды — 1.</a:t>
            </a:r>
          </a:p>
          <a:p>
            <a:r>
              <a:rPr lang="ru-RU" dirty="0"/>
              <a:t>Сбор № 43. Березы листья — 1, бузины черной цветки — 1, дуба кора — 3, земляники лесной листья — 2, липы цветки — 1, рябины плоды — 1, фиалки трехцветной цветки — 1, шиповника плоды — 3</a:t>
            </a:r>
          </a:p>
          <a:p>
            <a:r>
              <a:rPr lang="ru-RU" dirty="0"/>
              <a:t>Сбор № 44. (По Д.И. </a:t>
            </a:r>
            <a:r>
              <a:rPr lang="ru-RU" dirty="0" err="1"/>
              <a:t>Бенедиктову</a:t>
            </a:r>
            <a:r>
              <a:rPr lang="ru-RU" dirty="0"/>
              <a:t> и И.И. </a:t>
            </a:r>
            <a:r>
              <a:rPr lang="ru-RU" dirty="0" err="1"/>
              <a:t>Бенедиктову</a:t>
            </a:r>
            <a:r>
              <a:rPr lang="ru-RU" dirty="0"/>
              <a:t>) для спринцеваний при </a:t>
            </a:r>
            <a:r>
              <a:rPr lang="ru-RU" dirty="0" err="1"/>
              <a:t>трихомонадном</a:t>
            </a:r>
            <a:r>
              <a:rPr lang="ru-RU" dirty="0"/>
              <a:t> </a:t>
            </a:r>
            <a:r>
              <a:rPr lang="ru-RU" dirty="0" err="1"/>
              <a:t>кольпите</a:t>
            </a:r>
            <a:r>
              <a:rPr lang="ru-RU" dirty="0"/>
              <a:t>. Лаванды трава—1, черемухи цветки— 1, полыни трава— 1, календулы цветки — 2, дуба кора — 2, сушеницы трава — 2, березы листья — 2, шалфея трава — 2, ромашки цветки — 3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130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621" y="0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Пельвиоперитонит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621" y="1620241"/>
            <a:ext cx="3979572" cy="4630332"/>
          </a:xfrm>
        </p:spPr>
        <p:txBody>
          <a:bodyPr/>
          <a:lstStyle/>
          <a:p>
            <a:r>
              <a:rPr lang="ru-RU" sz="2400" b="1" dirty="0"/>
              <a:t>Пельвиоперитонит</a:t>
            </a:r>
            <a:r>
              <a:rPr lang="ru-RU" sz="2400" dirty="0"/>
              <a:t> – локальное инфекционно-воспалительное поражение серозного покрова (брюшины) малого таза.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womensmed.ru/wp-content/uploads/2015/03/pelv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1" y="1493950"/>
            <a:ext cx="4695109" cy="48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1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469" y="0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Классификация по локализации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84123" y="3335628"/>
            <a:ext cx="2588654" cy="1790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Воспаление половых органов верхнего отдела: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6979" y="1100586"/>
            <a:ext cx="3065173" cy="1644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</a:rPr>
              <a:t>Тела матки: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а) </a:t>
            </a:r>
            <a:r>
              <a:rPr lang="ru-RU" sz="1600" dirty="0" smtClean="0">
                <a:solidFill>
                  <a:srgbClr val="002060"/>
                </a:solidFill>
              </a:rPr>
              <a:t>эндометрит;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б) </a:t>
            </a:r>
            <a:r>
              <a:rPr lang="ru-RU" sz="1600" dirty="0" err="1" smtClean="0">
                <a:solidFill>
                  <a:srgbClr val="002060"/>
                </a:solidFill>
              </a:rPr>
              <a:t>метроэндометрит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в) </a:t>
            </a:r>
            <a:r>
              <a:rPr lang="ru-RU" sz="1600" dirty="0" err="1" smtClean="0">
                <a:solidFill>
                  <a:srgbClr val="002060"/>
                </a:solidFill>
              </a:rPr>
              <a:t>панметрит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г) </a:t>
            </a:r>
            <a:r>
              <a:rPr lang="ru-RU" sz="1600" dirty="0" smtClean="0">
                <a:solidFill>
                  <a:srgbClr val="002060"/>
                </a:solidFill>
              </a:rPr>
              <a:t>периметрит.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7178" y="919166"/>
            <a:ext cx="3472468" cy="25452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</a:rPr>
              <a:t>Придатков матки: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а) </a:t>
            </a:r>
            <a:r>
              <a:rPr lang="ru-RU" sz="1600" dirty="0" smtClean="0">
                <a:solidFill>
                  <a:srgbClr val="002060"/>
                </a:solidFill>
              </a:rPr>
              <a:t>сальпингит;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б) </a:t>
            </a:r>
            <a:r>
              <a:rPr lang="ru-RU" sz="1600" dirty="0" smtClean="0">
                <a:solidFill>
                  <a:srgbClr val="002060"/>
                </a:solidFill>
              </a:rPr>
              <a:t>оофорит;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в) </a:t>
            </a:r>
            <a:r>
              <a:rPr lang="ru-RU" sz="1600" dirty="0" err="1" smtClean="0">
                <a:solidFill>
                  <a:srgbClr val="002060"/>
                </a:solidFill>
              </a:rPr>
              <a:t>сальпингоофорит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dirty="0">
                <a:solidFill>
                  <a:srgbClr val="002060"/>
                </a:solidFill>
              </a:rPr>
              <a:t>или аднексит;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г) </a:t>
            </a:r>
            <a:r>
              <a:rPr lang="ru-RU" sz="1600" dirty="0" err="1" smtClean="0">
                <a:solidFill>
                  <a:srgbClr val="002060"/>
                </a:solidFill>
              </a:rPr>
              <a:t>аднекстумор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д) </a:t>
            </a:r>
            <a:r>
              <a:rPr lang="ru-RU" sz="1600" dirty="0" err="1" smtClean="0">
                <a:solidFill>
                  <a:srgbClr val="002060"/>
                </a:solidFill>
              </a:rPr>
              <a:t>гидросальпинкс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е) пиосальпинкс;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з</a:t>
            </a:r>
            <a:r>
              <a:rPr lang="ru-RU" sz="1600" dirty="0">
                <a:solidFill>
                  <a:srgbClr val="002060"/>
                </a:solidFill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</a:rPr>
              <a:t>пиоварум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ж) </a:t>
            </a:r>
            <a:r>
              <a:rPr lang="ru-RU" sz="1600" dirty="0" err="1" smtClean="0">
                <a:solidFill>
                  <a:srgbClr val="002060"/>
                </a:solidFill>
              </a:rPr>
              <a:t>перисальпингит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3341" y="4507606"/>
            <a:ext cx="3142445" cy="20992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Клетчатки таза - параметрит (воспаление клетчатки, которая окружает матку) - боковой, передний и </a:t>
            </a:r>
            <a:r>
              <a:rPr lang="ru-RU" dirty="0" smtClean="0">
                <a:solidFill>
                  <a:srgbClr val="002060"/>
                </a:solidFill>
              </a:rPr>
              <a:t>задний.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7178" y="5009882"/>
            <a:ext cx="3472468" cy="15841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Брюшины таза (</a:t>
            </a:r>
            <a:r>
              <a:rPr lang="ru-RU" dirty="0" err="1">
                <a:solidFill>
                  <a:srgbClr val="002060"/>
                </a:solidFill>
              </a:rPr>
              <a:t>пельвиоперитонит</a:t>
            </a:r>
            <a:r>
              <a:rPr lang="ru-RU" dirty="0">
                <a:solidFill>
                  <a:srgbClr val="002060"/>
                </a:solidFill>
              </a:rPr>
              <a:t> - воспаление брюшины малого таза).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495504" y="3129566"/>
            <a:ext cx="991674" cy="334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4662152" y="2745583"/>
            <a:ext cx="450761" cy="71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301542" y="4662152"/>
            <a:ext cx="682581" cy="3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572777" y="4929110"/>
            <a:ext cx="914401" cy="19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894" y="121834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Классификация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пельвиоперитонита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5792" y="2962141"/>
            <a:ext cx="3219719" cy="1803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rgbClr val="002060"/>
                </a:solidFill>
              </a:rPr>
              <a:t>Пельвиоперитонит</a:t>
            </a: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3341" y="1402724"/>
            <a:ext cx="3193960" cy="181699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 возникновению: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Первичный;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Вторичный.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3341" y="4597758"/>
            <a:ext cx="3232597" cy="204434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 месту </a:t>
            </a:r>
            <a:r>
              <a:rPr lang="ru-RU" dirty="0" smtClean="0">
                <a:solidFill>
                  <a:srgbClr val="002060"/>
                </a:solidFill>
              </a:rPr>
              <a:t>проявления: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Частичный;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Диффузный.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76575" y="1402724"/>
            <a:ext cx="3026535" cy="199729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 типу проявляющихся изменений: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Экссудативный;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Адгезивный.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18997" y="4765183"/>
            <a:ext cx="3493954" cy="20928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 характеру воспаления: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ерозно-фиброзный;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Геморрагический;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Гнойный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трелка углом 8"/>
          <p:cNvSpPr/>
          <p:nvPr/>
        </p:nvSpPr>
        <p:spPr>
          <a:xfrm>
            <a:off x="7263685" y="1944710"/>
            <a:ext cx="1712890" cy="10174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0800000">
            <a:off x="4378817" y="4779100"/>
            <a:ext cx="1493949" cy="13506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5400000">
            <a:off x="7300713" y="4950317"/>
            <a:ext cx="1584101" cy="12138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16200000">
            <a:off x="4479656" y="1702203"/>
            <a:ext cx="1107583" cy="14122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44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24865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Клиническая картина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60" y="1210613"/>
            <a:ext cx="9517487" cy="5241701"/>
          </a:xfrm>
        </p:spPr>
        <p:txBody>
          <a:bodyPr>
            <a:normAutofit/>
          </a:bodyPr>
          <a:lstStyle/>
          <a:p>
            <a:r>
              <a:rPr lang="ru-RU" dirty="0"/>
              <a:t>Первый симптом, которым проявляет себя начало болезни, это сильные боли в нижней части живота, отдающие в область поясницы и задний проход. Боли усиливаются при надавливании.</a:t>
            </a:r>
          </a:p>
          <a:p>
            <a:pPr marL="0" indent="0">
              <a:buNone/>
            </a:pPr>
            <a:r>
              <a:rPr lang="ru-RU" dirty="0"/>
              <a:t>Другие признаки:</a:t>
            </a:r>
          </a:p>
          <a:p>
            <a:pPr lvl="0"/>
            <a:r>
              <a:rPr lang="ru-RU" dirty="0"/>
              <a:t>вздутие живота, плохое отхождение газов;</a:t>
            </a:r>
          </a:p>
          <a:p>
            <a:pPr lvl="0"/>
            <a:r>
              <a:rPr lang="ru-RU" dirty="0"/>
              <a:t>задержка стула, болезненное мочеиспускание;</a:t>
            </a:r>
          </a:p>
          <a:p>
            <a:pPr lvl="0"/>
            <a:r>
              <a:rPr lang="ru-RU" dirty="0"/>
              <a:t>учащенное сердцебиение, дыхание (более 20 в минуту) и пульс (более 90 ударов минуту);</a:t>
            </a:r>
          </a:p>
          <a:p>
            <a:pPr lvl="0"/>
            <a:r>
              <a:rPr lang="ru-RU" dirty="0"/>
              <a:t>резкое повышение температуры до 39° и выше;</a:t>
            </a:r>
          </a:p>
          <a:p>
            <a:pPr lvl="0"/>
            <a:r>
              <a:rPr lang="ru-RU" dirty="0"/>
              <a:t>тошнота, рвота;</a:t>
            </a:r>
          </a:p>
          <a:p>
            <a:pPr lvl="0"/>
            <a:r>
              <a:rPr lang="ru-RU" dirty="0"/>
              <a:t>обморочное состояние;</a:t>
            </a:r>
          </a:p>
          <a:p>
            <a:pPr lvl="0"/>
            <a:r>
              <a:rPr lang="ru-RU" dirty="0"/>
              <a:t>сухость во рту, усиленное чувство жажды, наличие серого налета на языке;</a:t>
            </a:r>
          </a:p>
          <a:p>
            <a:pPr lvl="0"/>
            <a:r>
              <a:rPr lang="ru-RU" dirty="0"/>
              <a:t>отсутствие участия живота в процессе дыхания.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4150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089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ДИАГНОСТИРОВАНИЕ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766" y="1223494"/>
            <a:ext cx="10702343" cy="3000776"/>
          </a:xfrm>
        </p:spPr>
        <p:txBody>
          <a:bodyPr>
            <a:normAutofit fontScale="92500"/>
          </a:bodyPr>
          <a:lstStyle/>
          <a:p>
            <a:r>
              <a:rPr lang="ru-RU" dirty="0"/>
              <a:t>Заболевание диагностируется исключительно врачом гинекологом после проведения соответствующих обследований и анализов крови. При ощупывании живота наблюдается его напряжённость и вздутие. При проведении влагалищного исследования наблюдается болевое ощущение в полости матки и её придатков. Из-за явления выпота наблюдается выпячивание влагалища и смещение матки вперёд. Выпот при </a:t>
            </a:r>
            <a:r>
              <a:rPr lang="ru-RU" dirty="0" err="1"/>
              <a:t>пельвиоперитоните</a:t>
            </a:r>
            <a:r>
              <a:rPr lang="ru-RU" dirty="0"/>
              <a:t> Процедура УЗИ с использованием датчика через влагалище позволяет определить место распространения очага заболевания и выявить наличие выпота. Чтобы исключить острые признаки недуга проводится дополнительная рентгенография малого таза. Для выявления микробных организмов проводится дополнительное обследование влагалища и шеечного канала. В некоторых случая влагалище не отображает такие процессы, поэтому назначается лапароскопия или проведение пункции через задний свод влагалища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Выпот при пельвиоперитони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23" y="4348497"/>
            <a:ext cx="4000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29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053" y="250623"/>
            <a:ext cx="10032642" cy="1280890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Бимануальное</a:t>
            </a:r>
            <a:r>
              <a:rPr lang="ru-RU" b="1" i="1" dirty="0" smtClean="0">
                <a:solidFill>
                  <a:srgbClr val="002060"/>
                </a:solidFill>
              </a:rPr>
              <a:t> влагалищное исследование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ginekolog-i-ya.ru/wp-content/uploads/2017/07/diagnostika-pelvioperitonit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06" y="1531513"/>
            <a:ext cx="8215662" cy="53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62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680" y="0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Лечение </a:t>
            </a:r>
            <a:r>
              <a:rPr lang="ru-RU" b="1" i="1" dirty="0" err="1" smtClean="0">
                <a:solidFill>
                  <a:srgbClr val="002060"/>
                </a:solidFill>
              </a:rPr>
              <a:t>пельвиоперетонита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1171977"/>
            <a:ext cx="10084157" cy="549927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Неотложная помощь при </a:t>
            </a:r>
            <a:r>
              <a:rPr lang="ru-RU" dirty="0" err="1"/>
              <a:t>пельвиоперитоните</a:t>
            </a:r>
            <a:r>
              <a:rPr lang="ru-RU" dirty="0"/>
              <a:t> заключается в купировании острых болезненных ощущений. Для этого к низу живота прикладывают холод на 20-30 минут с последующей заменой льда. Применение холода позволяет не только снять боль, но и остановить дальнейшее распространение инфекции</a:t>
            </a:r>
            <a:r>
              <a:rPr lang="ru-RU" dirty="0" smtClean="0"/>
              <a:t>.</a:t>
            </a:r>
          </a:p>
          <a:p>
            <a:r>
              <a:rPr lang="ru-RU" dirty="0"/>
              <a:t>антибиотиков – Амоксициллин, </a:t>
            </a:r>
            <a:r>
              <a:rPr lang="ru-RU" dirty="0" err="1"/>
              <a:t>Цефалозин</a:t>
            </a:r>
            <a:r>
              <a:rPr lang="ru-RU" dirty="0"/>
              <a:t>;</a:t>
            </a:r>
          </a:p>
          <a:p>
            <a:r>
              <a:rPr lang="ru-RU" dirty="0"/>
              <a:t>сульфаниламидных препаратов – </a:t>
            </a:r>
            <a:r>
              <a:rPr lang="ru-RU" dirty="0" err="1"/>
              <a:t>Триметоприл</a:t>
            </a:r>
            <a:r>
              <a:rPr lang="ru-RU" dirty="0"/>
              <a:t>, Бисептол;</a:t>
            </a:r>
          </a:p>
          <a:p>
            <a:r>
              <a:rPr lang="ru-RU" dirty="0"/>
              <a:t>мочегонных средств – Фуросемид;</a:t>
            </a:r>
          </a:p>
          <a:p>
            <a:r>
              <a:rPr lang="ru-RU" dirty="0"/>
              <a:t>средств для снятия боли – свечи с белладонной, Антипирин, </a:t>
            </a:r>
            <a:r>
              <a:rPr lang="ru-RU" dirty="0" err="1"/>
              <a:t>Промедол</a:t>
            </a:r>
            <a:r>
              <a:rPr lang="ru-RU" dirty="0"/>
              <a:t>;</a:t>
            </a:r>
          </a:p>
          <a:p>
            <a:r>
              <a:rPr lang="ru-RU" dirty="0"/>
              <a:t>антикоагулянтов – препаратов, снижающих свертываемость крови;</a:t>
            </a:r>
          </a:p>
          <a:p>
            <a:r>
              <a:rPr lang="ru-RU" dirty="0"/>
              <a:t>антигистаминных средств – Димедрол, </a:t>
            </a:r>
            <a:r>
              <a:rPr lang="ru-RU" dirty="0" err="1"/>
              <a:t>Супрамин</a:t>
            </a:r>
            <a:r>
              <a:rPr lang="ru-RU" dirty="0"/>
              <a:t>;</a:t>
            </a:r>
          </a:p>
          <a:p>
            <a:r>
              <a:rPr lang="ru-RU" dirty="0"/>
              <a:t>препаратов для поддержки работы сердечно-сосудистой системы – Камфара, Кордиамин;</a:t>
            </a:r>
          </a:p>
          <a:p>
            <a:r>
              <a:rPr lang="ru-RU" dirty="0"/>
              <a:t>витаминотерапию.</a:t>
            </a:r>
          </a:p>
          <a:p>
            <a:r>
              <a:rPr lang="ru-RU" dirty="0"/>
              <a:t>Показания к хирургическому лечению – это наличие развития гнойного процесса. Главное требование к операции – полное удаление инфекционного очага. Производят промывание полости раствором фурацилина и удаление жидкости при помощи </a:t>
            </a:r>
            <a:r>
              <a:rPr lang="ru-RU" dirty="0" err="1"/>
              <a:t>электроотсоса</a:t>
            </a:r>
            <a:r>
              <a:rPr lang="ru-RU" dirty="0"/>
              <a:t>. Следующий этап операции – дренаж брюшной полости.</a:t>
            </a:r>
          </a:p>
        </p:txBody>
      </p:sp>
    </p:spTree>
    <p:extLst>
      <p:ext uri="{BB962C8B-B14F-4D97-AF65-F5344CB8AC3E}">
        <p14:creationId xmlns:p14="http://schemas.microsoft.com/office/powerpoint/2010/main" val="2944677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746" y="121834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Профилактика ВЗОМТ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467" y="1402724"/>
            <a:ext cx="9968247" cy="5281411"/>
          </a:xfrm>
        </p:spPr>
        <p:txBody>
          <a:bodyPr>
            <a:normAutofit/>
          </a:bodyPr>
          <a:lstStyle/>
          <a:p>
            <a:r>
              <a:rPr lang="ru-RU" dirty="0"/>
              <a:t>культура половых отношений, исключение случайных половых связей;</a:t>
            </a:r>
          </a:p>
          <a:p>
            <a:r>
              <a:rPr lang="ru-RU" dirty="0"/>
              <a:t>использование надежных средств </a:t>
            </a:r>
            <a:r>
              <a:rPr lang="ru-RU" dirty="0">
                <a:hlinkClick r:id="rId2"/>
              </a:rPr>
              <a:t>контрацепции</a:t>
            </a:r>
            <a:r>
              <a:rPr lang="ru-RU" dirty="0"/>
              <a:t>, которые позволяют избежать абортов, особенно в юном возрасте;</a:t>
            </a:r>
          </a:p>
          <a:p>
            <a:r>
              <a:rPr lang="ru-RU" dirty="0"/>
              <a:t>своевременное выявление и лечение гинекологических заболеваний, особенно связанных с воспалительными процессами;</a:t>
            </a:r>
          </a:p>
          <a:p>
            <a:r>
              <a:rPr lang="ru-RU" dirty="0"/>
              <a:t>регулярное посещение гинеколога (два раза в год);</a:t>
            </a:r>
          </a:p>
          <a:p>
            <a:r>
              <a:rPr lang="ru-RU" dirty="0"/>
              <a:t>ранняя постановка на учет в женской консультации при беременности, регулярное наблюдение у врача, соблюдение всех рекомендаций;</a:t>
            </a:r>
          </a:p>
          <a:p>
            <a:r>
              <a:rPr lang="ru-RU" dirty="0"/>
              <a:t>своевременное извлечение </a:t>
            </a:r>
            <a:r>
              <a:rPr lang="ru-RU" dirty="0">
                <a:hlinkClick r:id="rId3"/>
              </a:rPr>
              <a:t>внутриматочной спирали</a:t>
            </a:r>
            <a:r>
              <a:rPr lang="ru-RU" dirty="0"/>
              <a:t>;</a:t>
            </a:r>
          </a:p>
          <a:p>
            <a:r>
              <a:rPr lang="ru-RU" dirty="0"/>
              <a:t>соблюдение правил личной интимной гигиены, недопущение переохлаждения организма;</a:t>
            </a:r>
          </a:p>
          <a:p>
            <a:r>
              <a:rPr lang="ru-RU" dirty="0"/>
              <a:t>правильное питание и здоровый образ жизни, способствующие повышению иммунитета.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40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711" y="424688"/>
            <a:ext cx="8911687" cy="1280890"/>
          </a:xfrm>
        </p:spPr>
        <p:txBody>
          <a:bodyPr/>
          <a:lstStyle/>
          <a:p>
            <a:r>
              <a:rPr lang="ru-RU" b="1" i="1" dirty="0"/>
              <a:t>Противовоспалительные препараты</a:t>
            </a:r>
            <a:endParaRPr lang="ru-RU" dirty="0"/>
          </a:p>
        </p:txBody>
      </p:sp>
      <p:pic>
        <p:nvPicPr>
          <p:cNvPr id="13314" name="Picture 2" descr="https://spina-expert.ru/wp-content/uploads/2018/02/formy-diklofenak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2" y="1705578"/>
            <a:ext cx="733425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ite-zdorovie.ru/images/content/piroksikam-2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26" y="2276072"/>
            <a:ext cx="3377753" cy="33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27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863" y="379412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Антибактериальные препараты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s://i1.rozetka.ua/goods/1754945/copy_ginolakt_70277528_57f4f8b72dd53_images_1754945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10" y="1445117"/>
            <a:ext cx="4071767" cy="312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evropharm.ru/Storage/14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0" y="4803820"/>
            <a:ext cx="3656594" cy="23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analogist.ru/upload/23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42" y="13034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otchegopomogaet.ru/wp-content/uploads/2017/10/betadi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56" y="3412901"/>
            <a:ext cx="3699144" cy="36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66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043" y="340774"/>
            <a:ext cx="8911687" cy="128089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Противопротозойные</a:t>
            </a:r>
            <a:r>
              <a:rPr lang="ru-RU" b="1" dirty="0" smtClean="0">
                <a:solidFill>
                  <a:schemeClr val="tx1"/>
                </a:solidFill>
              </a:rPr>
              <a:t> препараты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vseoparazitah.ru/wp-content/uploads/2017/03/Analogi-preparata-Naksodzh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86" y="1381125"/>
            <a:ext cx="7620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69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687132"/>
            <a:ext cx="8911687" cy="498412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8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285" y="0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Пути проникновения инфекции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5024" y="1280891"/>
            <a:ext cx="10236569" cy="3543224"/>
          </a:xfrm>
        </p:spPr>
        <p:txBody>
          <a:bodyPr/>
          <a:lstStyle/>
          <a:p>
            <a:r>
              <a:rPr lang="ru-RU" sz="2000" dirty="0"/>
              <a:t>Половой путь. Микробы попадают в 99% случаев половым путем.</a:t>
            </a:r>
          </a:p>
          <a:p>
            <a:r>
              <a:rPr lang="ru-RU" sz="2000" dirty="0" err="1"/>
              <a:t>Лимфогенный</a:t>
            </a:r>
            <a:r>
              <a:rPr lang="ru-RU" sz="2000" dirty="0"/>
              <a:t> путь - это, прежде всего из кишечника;</a:t>
            </a:r>
          </a:p>
          <a:p>
            <a:r>
              <a:rPr lang="ru-RU" sz="2000" dirty="0"/>
              <a:t>Гематогенный путь - главным образом - туберкулез, когда очаг инфекции в гениталиях является вторым очагом, а первый очаг расположен </a:t>
            </a:r>
            <a:r>
              <a:rPr lang="ru-RU" sz="2000" dirty="0" err="1"/>
              <a:t>экстрагенитально</a:t>
            </a:r>
            <a:r>
              <a:rPr lang="ru-RU" sz="2000" dirty="0"/>
              <a:t>;</a:t>
            </a:r>
          </a:p>
          <a:p>
            <a:r>
              <a:rPr lang="ru-RU" sz="2000" dirty="0"/>
              <a:t>По протяжению - например, из воспаленного аппендикулярного отростка, при колитах, при патологии кишки;</a:t>
            </a:r>
          </a:p>
          <a:p>
            <a:r>
              <a:rPr lang="ru-RU" sz="2000" dirty="0" err="1"/>
              <a:t>Интраканаликулярный</a:t>
            </a:r>
            <a:r>
              <a:rPr lang="ru-RU" sz="2000" dirty="0"/>
              <a:t> путь при специфической инфекции (гонококк).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venerbol.ru/wp-content/uploads/2017/10/pol_hl_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8" y="4592294"/>
            <a:ext cx="3408746" cy="20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imptomyinfo.ru/uploads/images/2f/f5/a1/2ff5a1b1-4069-4e65-9b8a-c0dab61843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19" y="4270471"/>
            <a:ext cx="3305079" cy="25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7cd450c0e676488aefe6f3a80a63d309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56" y="4270471"/>
            <a:ext cx="2557371" cy="25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801" y="250623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Факторы, способствующие распространению инфекции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1944709"/>
            <a:ext cx="9878095" cy="4146997"/>
          </a:xfrm>
        </p:spPr>
        <p:txBody>
          <a:bodyPr/>
          <a:lstStyle/>
          <a:p>
            <a:r>
              <a:rPr lang="ru-RU" sz="2400" dirty="0"/>
              <a:t>Внутриматочные вмешательства: аборты, диагностические выскабливания, </a:t>
            </a:r>
            <a:r>
              <a:rPr lang="ru-RU" sz="2400" dirty="0" err="1"/>
              <a:t>гистеросальпингография</a:t>
            </a:r>
            <a:r>
              <a:rPr lang="ru-RU" sz="2400" dirty="0"/>
              <a:t>, все инвазивные процедуры: зондирование полости матки, постановка и удаление внутриматочного контрацептива, роды и выкидыши.</a:t>
            </a:r>
          </a:p>
          <a:p>
            <a:r>
              <a:rPr lang="ru-RU" sz="2400" dirty="0"/>
              <a:t>Переохлаждение</a:t>
            </a:r>
          </a:p>
          <a:p>
            <a:r>
              <a:rPr lang="ru-RU" sz="2400" dirty="0"/>
              <a:t>Ослабление организма в результате хронической инфекции </a:t>
            </a:r>
            <a:r>
              <a:rPr lang="ru-RU" sz="2400" dirty="0" err="1"/>
              <a:t>экстрагенитального</a:t>
            </a:r>
            <a:r>
              <a:rPr lang="ru-RU" sz="2400" dirty="0"/>
              <a:t>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6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863" y="340775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Защитные факторы организма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915" y="1621665"/>
            <a:ext cx="11114468" cy="5101107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>
                <a:solidFill>
                  <a:srgbClr val="002060"/>
                </a:solidFill>
              </a:rPr>
              <a:t>Влагалище</a:t>
            </a:r>
            <a:r>
              <a:rPr lang="ru-RU" sz="1900" dirty="0"/>
              <a:t> и его содержимое, то есть биоценоз влагалища</a:t>
            </a:r>
          </a:p>
          <a:p>
            <a:r>
              <a:rPr lang="ru-RU" sz="1900" b="1" dirty="0">
                <a:solidFill>
                  <a:srgbClr val="002060"/>
                </a:solidFill>
              </a:rPr>
              <a:t>Бели</a:t>
            </a:r>
            <a:r>
              <a:rPr lang="ru-RU" sz="1900" dirty="0"/>
              <a:t>, которые выделяют железы влагалища в количестве 1-2 мл в сутки, являются нормальными. Все что больше - патологические бели.</a:t>
            </a:r>
          </a:p>
          <a:p>
            <a:r>
              <a:rPr lang="ru-RU" sz="1900" b="1" dirty="0">
                <a:solidFill>
                  <a:srgbClr val="002060"/>
                </a:solidFill>
              </a:rPr>
              <a:t>Микрофлора влагалища</a:t>
            </a:r>
            <a:r>
              <a:rPr lang="ru-RU" sz="1900" dirty="0"/>
              <a:t>, которая представлена аэробами и анаэробами, но имеется динамическое равновесие между сапрофитными группами и условно-патогенными группами (аэробные микробы преобладают над анаэробными)</a:t>
            </a:r>
          </a:p>
          <a:p>
            <a:r>
              <a:rPr lang="ru-RU" sz="1900" b="1" dirty="0">
                <a:solidFill>
                  <a:srgbClr val="002060"/>
                </a:solidFill>
              </a:rPr>
              <a:t>Достаточное содержание </a:t>
            </a:r>
            <a:r>
              <a:rPr lang="ru-RU" sz="1900" b="1" dirty="0" err="1">
                <a:solidFill>
                  <a:srgbClr val="002060"/>
                </a:solidFill>
              </a:rPr>
              <a:t>лактобактерий</a:t>
            </a:r>
            <a:r>
              <a:rPr lang="ru-RU" sz="1900" dirty="0"/>
              <a:t> - палочек молочнокислого брожения, которые создают кислую </a:t>
            </a:r>
            <a:r>
              <a:rPr lang="ru-RU" sz="1900" dirty="0" err="1"/>
              <a:t>pH</a:t>
            </a:r>
            <a:r>
              <a:rPr lang="ru-RU" sz="1900" dirty="0"/>
              <a:t> во влагалище за счет своего метаболизма и кислая среда </a:t>
            </a:r>
            <a:r>
              <a:rPr lang="ru-RU" sz="1900" dirty="0" err="1"/>
              <a:t>pH</a:t>
            </a:r>
            <a:r>
              <a:rPr lang="ru-RU" sz="1900" dirty="0"/>
              <a:t> является защитным барьером на пути проникновения микроорганизмов.</a:t>
            </a:r>
          </a:p>
          <a:p>
            <a:r>
              <a:rPr lang="ru-RU" sz="1900" b="1" dirty="0">
                <a:solidFill>
                  <a:srgbClr val="002060"/>
                </a:solidFill>
              </a:rPr>
              <a:t>Слизистая пробка </a:t>
            </a:r>
            <a:r>
              <a:rPr lang="ru-RU" sz="1900" dirty="0"/>
              <a:t>- бактерицидная пробка цервикального канала; играет огромную роль в предупреждении генерализации инфекции: в слизистой пробке имеются неспецифические антитела, как факторы защиты; за счет изменения своей вязкости она препятствует проникновению микробов. На протяжении маточного цикла вязкость пробки изменяется: уменьшается вязкость в середину менструального цикла, для облегчения проникновения сперматозоидов и процессов овуляции. Прием оральных контрацептивов обеспечивает увеличение вязкости слизистой пробки, затрудняют проникновение сперматозоидов в вышележащие отделы гениталий - это один из эффектов контрацепции. Прием оральных контрацептивов, особенно женщинами с хроническими воспалительными заболеваниями (ХВЗГ) гениталий снижает риск развития рецидивов и обострений воспалительного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1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196" y="134713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Патогенез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288" y="1554050"/>
            <a:ext cx="5601751" cy="4911144"/>
          </a:xfrm>
        </p:spPr>
        <p:txBody>
          <a:bodyPr/>
          <a:lstStyle/>
          <a:p>
            <a:r>
              <a:rPr lang="ru-RU" sz="2400" dirty="0"/>
              <a:t>Любое воспаление включает 3 основных компонента:</a:t>
            </a:r>
          </a:p>
          <a:p>
            <a:r>
              <a:rPr lang="ru-RU" sz="2400" dirty="0"/>
              <a:t>•  альтерацию - повреждение клеток и тканей;</a:t>
            </a:r>
          </a:p>
          <a:p>
            <a:r>
              <a:rPr lang="ru-RU" sz="2400" dirty="0"/>
              <a:t>•  расстройство микроциркуляции с экссудацией и эмиграцией;</a:t>
            </a:r>
          </a:p>
          <a:p>
            <a:r>
              <a:rPr lang="ru-RU" sz="2400" dirty="0"/>
              <a:t>•  пролиферацию - размножение клеток и восстановление целостности ткани.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vmede.org/sait/content/Patofiziologija_novickij_goldberg/patfiz_nov_files/mb4_06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62129"/>
            <a:ext cx="50577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</TotalTime>
  <Words>2528</Words>
  <Application>Microsoft Office PowerPoint</Application>
  <PresentationFormat>Широкоэкранный</PresentationFormat>
  <Paragraphs>395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Организация деятельности фельдшера по лечению воспалительных заболеваний женских половых органов</vt:lpstr>
      <vt:lpstr>Воспалительные заболевания органов малого таза</vt:lpstr>
      <vt:lpstr>Классификация взомт</vt:lpstr>
      <vt:lpstr>Классификация по локализации</vt:lpstr>
      <vt:lpstr>Классификация по локализации</vt:lpstr>
      <vt:lpstr>Пути проникновения инфекции</vt:lpstr>
      <vt:lpstr>Факторы, способствующие распространению инфекции</vt:lpstr>
      <vt:lpstr>Защитные факторы организма</vt:lpstr>
      <vt:lpstr>Патогенез</vt:lpstr>
      <vt:lpstr>Бактериальный вагиноз</vt:lpstr>
      <vt:lpstr>Этиология</vt:lpstr>
      <vt:lpstr>Факторы риска бактериального вагиноза </vt:lpstr>
      <vt:lpstr>Симптомы бактериального вагиноза </vt:lpstr>
      <vt:lpstr>Диагностика бактериального вагиноза</vt:lpstr>
      <vt:lpstr>Степени бактериального вагиноза</vt:lpstr>
      <vt:lpstr>Степени бактериального вагиноза</vt:lpstr>
      <vt:lpstr>Лечение бактериального вагиноза</vt:lpstr>
      <vt:lpstr>Лечение бактериального вагиноза</vt:lpstr>
      <vt:lpstr>Возможные осложнения бактериального вагиноза</vt:lpstr>
      <vt:lpstr>Кольпит</vt:lpstr>
      <vt:lpstr>Классификация кольпита</vt:lpstr>
      <vt:lpstr>Виды кольпита</vt:lpstr>
      <vt:lpstr>Лечение кольпита</vt:lpstr>
      <vt:lpstr>Презентация PowerPoint</vt:lpstr>
      <vt:lpstr>Эндоцервицит</vt:lpstr>
      <vt:lpstr>Классификация эндоцервицита</vt:lpstr>
      <vt:lpstr>Этиология</vt:lpstr>
      <vt:lpstr>Клинические признаки и симптомы</vt:lpstr>
      <vt:lpstr>Диагностика эндоцервицита</vt:lpstr>
      <vt:lpstr>Лечение эндоцервицита </vt:lpstr>
      <vt:lpstr>Эндометрит</vt:lpstr>
      <vt:lpstr>Классификация эндометрита</vt:lpstr>
      <vt:lpstr>Этиология эндометрита</vt:lpstr>
      <vt:lpstr>Симптомы эндометрита</vt:lpstr>
      <vt:lpstr>Диагностика эндометрита</vt:lpstr>
      <vt:lpstr>Лечение эндометрита</vt:lpstr>
      <vt:lpstr>Сальпингоофорит</vt:lpstr>
      <vt:lpstr>Классификация сальпингоофарита</vt:lpstr>
      <vt:lpstr>Симптомы сальпингоофарита</vt:lpstr>
      <vt:lpstr>Основные клинико-лабораторные критерии диагностики стадии сальпингоофорита </vt:lpstr>
      <vt:lpstr>Алгоритм ведения больных с воспалительными заболеваниями придатков матки</vt:lpstr>
      <vt:lpstr>Общие принципы лечения воспалительного процесса придатков матки с учётом основных звеньев патогенеза воспаления</vt:lpstr>
      <vt:lpstr>Лечение сальпингоофорита</vt:lpstr>
      <vt:lpstr>Лечение сальпингоофорита</vt:lpstr>
      <vt:lpstr>Лечение сальпингоофорита</vt:lpstr>
      <vt:lpstr>Лечение сальпингоофорита</vt:lpstr>
      <vt:lpstr>Фитотерапия в комплексном лечении гинекологических заболеваний: Воспалительные заболевания женских половых органов </vt:lpstr>
      <vt:lpstr>Фитотерапия</vt:lpstr>
      <vt:lpstr>Пельвиоперитонит</vt:lpstr>
      <vt:lpstr>Классификация пельвиоперитонита </vt:lpstr>
      <vt:lpstr>Клиническая картина</vt:lpstr>
      <vt:lpstr>ДИАГНОСТИРОВАНИЕ</vt:lpstr>
      <vt:lpstr>Бимануальное влагалищное исследование</vt:lpstr>
      <vt:lpstr>Лечение пельвиоперетонита</vt:lpstr>
      <vt:lpstr>Профилактика ВЗОМТ</vt:lpstr>
      <vt:lpstr>Противовоспалительные препараты</vt:lpstr>
      <vt:lpstr>Антибактериальные препараты</vt:lpstr>
      <vt:lpstr>Противопротозойные препараты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фельдшера по лечению воспалительных заболеваний женских половых органов</dc:title>
  <dc:creator>Admin</dc:creator>
  <cp:lastModifiedBy>Александрина</cp:lastModifiedBy>
  <cp:revision>31</cp:revision>
  <dcterms:created xsi:type="dcterms:W3CDTF">2018-04-13T04:36:09Z</dcterms:created>
  <dcterms:modified xsi:type="dcterms:W3CDTF">2018-04-14T09:37:06Z</dcterms:modified>
</cp:coreProperties>
</file>