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1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2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4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5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16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1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18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19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0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21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  <p:sldMasterId id="2147483750" r:id="rId3"/>
    <p:sldMasterId id="2147483786" r:id="rId4"/>
    <p:sldMasterId id="2147483840" r:id="rId5"/>
    <p:sldMasterId id="2147483858" r:id="rId6"/>
    <p:sldMasterId id="2147483894" r:id="rId7"/>
    <p:sldMasterId id="2147483948" r:id="rId8"/>
    <p:sldMasterId id="2147483966" r:id="rId9"/>
    <p:sldMasterId id="2147484002" r:id="rId10"/>
    <p:sldMasterId id="2147484038" r:id="rId11"/>
    <p:sldMasterId id="2147484074" r:id="rId12"/>
    <p:sldMasterId id="2147484110" r:id="rId13"/>
    <p:sldMasterId id="2147484146" r:id="rId14"/>
    <p:sldMasterId id="2147484182" r:id="rId15"/>
    <p:sldMasterId id="2147484218" r:id="rId16"/>
    <p:sldMasterId id="2147484254" r:id="rId17"/>
    <p:sldMasterId id="2147484290" r:id="rId18"/>
    <p:sldMasterId id="2147484326" r:id="rId19"/>
    <p:sldMasterId id="2147484362" r:id="rId20"/>
    <p:sldMasterId id="2147484398" r:id="rId21"/>
    <p:sldMasterId id="2147484434" r:id="rId22"/>
  </p:sldMasterIdLst>
  <p:notesMasterIdLst>
    <p:notesMasterId r:id="rId55"/>
  </p:notesMasterIdLst>
  <p:sldIdLst>
    <p:sldId id="257" r:id="rId23"/>
    <p:sldId id="258" r:id="rId24"/>
    <p:sldId id="259" r:id="rId25"/>
    <p:sldId id="264" r:id="rId26"/>
    <p:sldId id="265" r:id="rId27"/>
    <p:sldId id="260" r:id="rId28"/>
    <p:sldId id="261" r:id="rId29"/>
    <p:sldId id="266" r:id="rId30"/>
    <p:sldId id="262" r:id="rId31"/>
    <p:sldId id="267" r:id="rId32"/>
    <p:sldId id="263" r:id="rId33"/>
    <p:sldId id="268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5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56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2F2E2-8EEE-4B04-B5EC-CFE26275EE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F153FB-7719-4A26-B566-43D19D1C967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Частота патологического состояния 4 -6% от общего числа родов 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AB9351-B0BF-4C52-A3A4-AD4BAEE8BBBA}" type="parTrans" cxnId="{0F09D576-20A4-41B6-9BA0-FDAE90E4E95B}">
      <dgm:prSet/>
      <dgm:spPr/>
      <dgm:t>
        <a:bodyPr/>
        <a:lstStyle/>
        <a:p>
          <a:endParaRPr lang="ru-RU"/>
        </a:p>
      </dgm:t>
    </dgm:pt>
    <dgm:pt modelId="{F4077BB4-B857-4582-9F23-699E479B115E}" type="sibTrans" cxnId="{0F09D576-20A4-41B6-9BA0-FDAE90E4E95B}">
      <dgm:prSet/>
      <dgm:spPr/>
      <dgm:t>
        <a:bodyPr/>
        <a:lstStyle/>
        <a:p>
          <a:endParaRPr lang="ru-RU"/>
        </a:p>
      </dgm:t>
    </dgm:pt>
    <dgm:pt modelId="{0E5F92C5-9099-4506-B155-61AA5AD632A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Гипоксия плода – причина мертворождаемости, младенческой заболеваемости, задержка, нарушение психомоторного и интеллектуального развития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5155F-F510-489E-840F-6DBF77BAB9C5}" type="parTrans" cxnId="{9603A37A-6564-4C36-BE82-5ABDE55B2221}">
      <dgm:prSet/>
      <dgm:spPr/>
      <dgm:t>
        <a:bodyPr/>
        <a:lstStyle/>
        <a:p>
          <a:endParaRPr lang="ru-RU"/>
        </a:p>
      </dgm:t>
    </dgm:pt>
    <dgm:pt modelId="{D9031827-8DC5-43A0-9DF3-5D32D7E650A6}" type="sibTrans" cxnId="{9603A37A-6564-4C36-BE82-5ABDE55B2221}">
      <dgm:prSet/>
      <dgm:spPr/>
      <dgm:t>
        <a:bodyPr/>
        <a:lstStyle/>
        <a:p>
          <a:endParaRPr lang="ru-RU"/>
        </a:p>
      </dgm:t>
    </dgm:pt>
    <dgm:pt modelId="{76C3A1AA-57E7-479B-8BCF-DFF470A45EC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Около 90% случаев детского ДЦП обусловлено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интранатальной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гипоксией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EEB8F-F86A-44BB-8664-F4C8197E465A}" type="parTrans" cxnId="{DEE53941-A0A6-4B62-9A43-A71FC61D5761}">
      <dgm:prSet/>
      <dgm:spPr/>
      <dgm:t>
        <a:bodyPr/>
        <a:lstStyle/>
        <a:p>
          <a:endParaRPr lang="ru-RU"/>
        </a:p>
      </dgm:t>
    </dgm:pt>
    <dgm:pt modelId="{DAD577A0-7FCC-41A3-861E-E91228BAAA1D}" type="sibTrans" cxnId="{DEE53941-A0A6-4B62-9A43-A71FC61D5761}">
      <dgm:prSet/>
      <dgm:spPr/>
      <dgm:t>
        <a:bodyPr/>
        <a:lstStyle/>
        <a:p>
          <a:endParaRPr lang="ru-RU"/>
        </a:p>
      </dgm:t>
    </dgm:pt>
    <dgm:pt modelId="{96FA3B4C-0EDE-4F7A-BCB0-64D259CF059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Не только медицинская, но и социальная проблему для ребенка и его окружения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E96D6-1F0E-4A28-926E-776CD4243873}" type="parTrans" cxnId="{7B4B7ABF-1D18-4F84-84F3-941BB125346A}">
      <dgm:prSet/>
      <dgm:spPr/>
      <dgm:t>
        <a:bodyPr/>
        <a:lstStyle/>
        <a:p>
          <a:endParaRPr lang="ru-RU"/>
        </a:p>
      </dgm:t>
    </dgm:pt>
    <dgm:pt modelId="{5D16C3AB-B58F-484E-94FB-8ACF736023EF}" type="sibTrans" cxnId="{7B4B7ABF-1D18-4F84-84F3-941BB125346A}">
      <dgm:prSet/>
      <dgm:spPr/>
      <dgm:t>
        <a:bodyPr/>
        <a:lstStyle/>
        <a:p>
          <a:endParaRPr lang="ru-RU"/>
        </a:p>
      </dgm:t>
    </dgm:pt>
    <dgm:pt modelId="{25B46014-CE62-419D-817D-B443B8EAFA2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обновленных подходов к первичной и реанимационной помощи новорожденным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8738B-32F2-46F2-AC3D-17DAECB37EB4}" type="parTrans" cxnId="{CBDDA0A1-FD55-47F5-BEEF-505F0EE1CC69}">
      <dgm:prSet/>
      <dgm:spPr/>
      <dgm:t>
        <a:bodyPr/>
        <a:lstStyle/>
        <a:p>
          <a:endParaRPr lang="ru-RU"/>
        </a:p>
      </dgm:t>
    </dgm:pt>
    <dgm:pt modelId="{F6152277-7776-43FE-B2F5-716B482A159C}" type="sibTrans" cxnId="{CBDDA0A1-FD55-47F5-BEEF-505F0EE1CC69}">
      <dgm:prSet/>
      <dgm:spPr/>
      <dgm:t>
        <a:bodyPr/>
        <a:lstStyle/>
        <a:p>
          <a:endParaRPr lang="ru-RU"/>
        </a:p>
      </dgm:t>
    </dgm:pt>
    <dgm:pt modelId="{8348B97E-CF13-4C59-B25A-03BE052D6B8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Успешное выхаживание детей с очень низкой и экстремально низкой массой тела при рождении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E44D7-308A-43BC-B503-07BB8E3406FF}" type="parTrans" cxnId="{9999B410-057B-408B-9937-195915CC1BB9}">
      <dgm:prSet/>
      <dgm:spPr/>
      <dgm:t>
        <a:bodyPr/>
        <a:lstStyle/>
        <a:p>
          <a:endParaRPr lang="ru-RU"/>
        </a:p>
      </dgm:t>
    </dgm:pt>
    <dgm:pt modelId="{26F713CD-99FE-4875-A3FB-3DD1B5938C8A}" type="sibTrans" cxnId="{9999B410-057B-408B-9937-195915CC1BB9}">
      <dgm:prSet/>
      <dgm:spPr/>
      <dgm:t>
        <a:bodyPr/>
        <a:lstStyle/>
        <a:p>
          <a:endParaRPr lang="ru-RU"/>
        </a:p>
      </dgm:t>
    </dgm:pt>
    <dgm:pt modelId="{3AB8FA4D-B4BB-467C-9699-97E5D339096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неонатальной и младенческой смертности и инвалидности с детства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D6B71-CCBE-401F-805C-E3F4DE7173EA}" type="parTrans" cxnId="{E694B3E4-5505-4ECB-B9FF-77CCF04516BB}">
      <dgm:prSet/>
      <dgm:spPr/>
      <dgm:t>
        <a:bodyPr/>
        <a:lstStyle/>
        <a:p>
          <a:endParaRPr lang="ru-RU"/>
        </a:p>
      </dgm:t>
    </dgm:pt>
    <dgm:pt modelId="{C083CF60-90E5-4FFB-A9D3-7B0E206E120C}" type="sibTrans" cxnId="{E694B3E4-5505-4ECB-B9FF-77CCF04516BB}">
      <dgm:prSet/>
      <dgm:spPr/>
      <dgm:t>
        <a:bodyPr/>
        <a:lstStyle/>
        <a:p>
          <a:endParaRPr lang="ru-RU"/>
        </a:p>
      </dgm:t>
    </dgm:pt>
    <dgm:pt modelId="{CA4C784D-8B0C-4230-9257-0CA2EAB9ABD9}" type="pres">
      <dgm:prSet presAssocID="{9D32F2E2-8EEE-4B04-B5EC-CFE26275EE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F848AF-6924-4CA7-8CCE-506F5E3CC624}" type="pres">
      <dgm:prSet presAssocID="{A1F153FB-7719-4A26-B566-43D19D1C967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76BD5-719F-4F09-9E29-231693EB5167}" type="pres">
      <dgm:prSet presAssocID="{F4077BB4-B857-4582-9F23-699E479B115E}" presName="spacer" presStyleCnt="0"/>
      <dgm:spPr/>
    </dgm:pt>
    <dgm:pt modelId="{BA1DB5D8-9213-43C9-AEF4-7161453EACE6}" type="pres">
      <dgm:prSet presAssocID="{0E5F92C5-9099-4506-B155-61AA5AD632A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FF727-57ED-4372-9D92-E9770685B6FD}" type="pres">
      <dgm:prSet presAssocID="{D9031827-8DC5-43A0-9DF3-5D32D7E650A6}" presName="spacer" presStyleCnt="0"/>
      <dgm:spPr/>
    </dgm:pt>
    <dgm:pt modelId="{948F8976-440E-431B-8FBF-112D63C2B098}" type="pres">
      <dgm:prSet presAssocID="{76C3A1AA-57E7-479B-8BCF-DFF470A45EC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A4CA7-D419-424A-98C9-2ECAC802A31B}" type="pres">
      <dgm:prSet presAssocID="{DAD577A0-7FCC-41A3-861E-E91228BAAA1D}" presName="spacer" presStyleCnt="0"/>
      <dgm:spPr/>
    </dgm:pt>
    <dgm:pt modelId="{024E05FE-6F85-4D02-B9B1-CCF48F3A44AD}" type="pres">
      <dgm:prSet presAssocID="{96FA3B4C-0EDE-4F7A-BCB0-64D259CF059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329C0-CF5A-492A-8FD7-551F3618678C}" type="pres">
      <dgm:prSet presAssocID="{5D16C3AB-B58F-484E-94FB-8ACF736023EF}" presName="spacer" presStyleCnt="0"/>
      <dgm:spPr/>
    </dgm:pt>
    <dgm:pt modelId="{A5AC9511-79EE-46E5-8178-E67A5FE7CF59}" type="pres">
      <dgm:prSet presAssocID="{25B46014-CE62-419D-817D-B443B8EAFA2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BB076-EB80-4133-AC9A-D8866EBE2424}" type="pres">
      <dgm:prSet presAssocID="{F6152277-7776-43FE-B2F5-716B482A159C}" presName="spacer" presStyleCnt="0"/>
      <dgm:spPr/>
    </dgm:pt>
    <dgm:pt modelId="{71C0524A-15C8-4C04-B7F3-E3F5282B8396}" type="pres">
      <dgm:prSet presAssocID="{8348B97E-CF13-4C59-B25A-03BE052D6B8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F63BC-B257-46CF-B431-F7E7D2B58C30}" type="pres">
      <dgm:prSet presAssocID="{26F713CD-99FE-4875-A3FB-3DD1B5938C8A}" presName="spacer" presStyleCnt="0"/>
      <dgm:spPr/>
    </dgm:pt>
    <dgm:pt modelId="{CA218CBC-4B5C-403D-BF80-877217587A88}" type="pres">
      <dgm:prSet presAssocID="{3AB8FA4D-B4BB-467C-9699-97E5D339096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BAA8E-DC16-48C1-A10D-C80CB418BB1F}" type="presOf" srcId="{9D32F2E2-8EEE-4B04-B5EC-CFE26275EEDF}" destId="{CA4C784D-8B0C-4230-9257-0CA2EAB9ABD9}" srcOrd="0" destOrd="0" presId="urn:microsoft.com/office/officeart/2005/8/layout/vList2"/>
    <dgm:cxn modelId="{CBDDA0A1-FD55-47F5-BEEF-505F0EE1CC69}" srcId="{9D32F2E2-8EEE-4B04-B5EC-CFE26275EEDF}" destId="{25B46014-CE62-419D-817D-B443B8EAFA2D}" srcOrd="4" destOrd="0" parTransId="{A8B8738B-32F2-46F2-AC3D-17DAECB37EB4}" sibTransId="{F6152277-7776-43FE-B2F5-716B482A159C}"/>
    <dgm:cxn modelId="{E671A5DC-5226-45DE-A348-8F8A3653E5EF}" type="presOf" srcId="{76C3A1AA-57E7-479B-8BCF-DFF470A45EC1}" destId="{948F8976-440E-431B-8FBF-112D63C2B098}" srcOrd="0" destOrd="0" presId="urn:microsoft.com/office/officeart/2005/8/layout/vList2"/>
    <dgm:cxn modelId="{E8D8DD9A-A835-4BCC-9AF9-94C6DE3471B0}" type="presOf" srcId="{8348B97E-CF13-4C59-B25A-03BE052D6B89}" destId="{71C0524A-15C8-4C04-B7F3-E3F5282B8396}" srcOrd="0" destOrd="0" presId="urn:microsoft.com/office/officeart/2005/8/layout/vList2"/>
    <dgm:cxn modelId="{A87212CD-191F-42E5-A48C-2F3338792020}" type="presOf" srcId="{A1F153FB-7719-4A26-B566-43D19D1C9673}" destId="{E9F848AF-6924-4CA7-8CCE-506F5E3CC624}" srcOrd="0" destOrd="0" presId="urn:microsoft.com/office/officeart/2005/8/layout/vList2"/>
    <dgm:cxn modelId="{F3A691CF-0C2E-4EBD-B30B-D891CD859366}" type="presOf" srcId="{96FA3B4C-0EDE-4F7A-BCB0-64D259CF0599}" destId="{024E05FE-6F85-4D02-B9B1-CCF48F3A44AD}" srcOrd="0" destOrd="0" presId="urn:microsoft.com/office/officeart/2005/8/layout/vList2"/>
    <dgm:cxn modelId="{6115A660-28B8-4D1C-BA62-4B9D8BEA6B2D}" type="presOf" srcId="{3AB8FA4D-B4BB-467C-9699-97E5D3390964}" destId="{CA218CBC-4B5C-403D-BF80-877217587A88}" srcOrd="0" destOrd="0" presId="urn:microsoft.com/office/officeart/2005/8/layout/vList2"/>
    <dgm:cxn modelId="{9603A37A-6564-4C36-BE82-5ABDE55B2221}" srcId="{9D32F2E2-8EEE-4B04-B5EC-CFE26275EEDF}" destId="{0E5F92C5-9099-4506-B155-61AA5AD632A0}" srcOrd="1" destOrd="0" parTransId="{5AF5155F-F510-489E-840F-6DBF77BAB9C5}" sibTransId="{D9031827-8DC5-43A0-9DF3-5D32D7E650A6}"/>
    <dgm:cxn modelId="{31FF8C98-B1C0-40A2-8E13-58B7D981C266}" type="presOf" srcId="{0E5F92C5-9099-4506-B155-61AA5AD632A0}" destId="{BA1DB5D8-9213-43C9-AEF4-7161453EACE6}" srcOrd="0" destOrd="0" presId="urn:microsoft.com/office/officeart/2005/8/layout/vList2"/>
    <dgm:cxn modelId="{66EBCA62-0C78-4067-B911-BA76AC722332}" type="presOf" srcId="{25B46014-CE62-419D-817D-B443B8EAFA2D}" destId="{A5AC9511-79EE-46E5-8178-E67A5FE7CF59}" srcOrd="0" destOrd="0" presId="urn:microsoft.com/office/officeart/2005/8/layout/vList2"/>
    <dgm:cxn modelId="{9999B410-057B-408B-9937-195915CC1BB9}" srcId="{9D32F2E2-8EEE-4B04-B5EC-CFE26275EEDF}" destId="{8348B97E-CF13-4C59-B25A-03BE052D6B89}" srcOrd="5" destOrd="0" parTransId="{364E44D7-308A-43BC-B503-07BB8E3406FF}" sibTransId="{26F713CD-99FE-4875-A3FB-3DD1B5938C8A}"/>
    <dgm:cxn modelId="{7B4B7ABF-1D18-4F84-84F3-941BB125346A}" srcId="{9D32F2E2-8EEE-4B04-B5EC-CFE26275EEDF}" destId="{96FA3B4C-0EDE-4F7A-BCB0-64D259CF0599}" srcOrd="3" destOrd="0" parTransId="{6A8E96D6-1F0E-4A28-926E-776CD4243873}" sibTransId="{5D16C3AB-B58F-484E-94FB-8ACF736023EF}"/>
    <dgm:cxn modelId="{DEE53941-A0A6-4B62-9A43-A71FC61D5761}" srcId="{9D32F2E2-8EEE-4B04-B5EC-CFE26275EEDF}" destId="{76C3A1AA-57E7-479B-8BCF-DFF470A45EC1}" srcOrd="2" destOrd="0" parTransId="{D63EEB8F-F86A-44BB-8664-F4C8197E465A}" sibTransId="{DAD577A0-7FCC-41A3-861E-E91228BAAA1D}"/>
    <dgm:cxn modelId="{0F09D576-20A4-41B6-9BA0-FDAE90E4E95B}" srcId="{9D32F2E2-8EEE-4B04-B5EC-CFE26275EEDF}" destId="{A1F153FB-7719-4A26-B566-43D19D1C9673}" srcOrd="0" destOrd="0" parTransId="{44AB9351-B0BF-4C52-A3A4-AD4BAEE8BBBA}" sibTransId="{F4077BB4-B857-4582-9F23-699E479B115E}"/>
    <dgm:cxn modelId="{E694B3E4-5505-4ECB-B9FF-77CCF04516BB}" srcId="{9D32F2E2-8EEE-4B04-B5EC-CFE26275EEDF}" destId="{3AB8FA4D-B4BB-467C-9699-97E5D3390964}" srcOrd="6" destOrd="0" parTransId="{069D6B71-CCBE-401F-805C-E3F4DE7173EA}" sibTransId="{C083CF60-90E5-4FFB-A9D3-7B0E206E120C}"/>
    <dgm:cxn modelId="{666BFF6C-FD9D-4805-B2D5-C377A3528B0D}" type="presParOf" srcId="{CA4C784D-8B0C-4230-9257-0CA2EAB9ABD9}" destId="{E9F848AF-6924-4CA7-8CCE-506F5E3CC624}" srcOrd="0" destOrd="0" presId="urn:microsoft.com/office/officeart/2005/8/layout/vList2"/>
    <dgm:cxn modelId="{9A7ED255-CAE3-4DB8-917E-390098A4E5B2}" type="presParOf" srcId="{CA4C784D-8B0C-4230-9257-0CA2EAB9ABD9}" destId="{39C76BD5-719F-4F09-9E29-231693EB5167}" srcOrd="1" destOrd="0" presId="urn:microsoft.com/office/officeart/2005/8/layout/vList2"/>
    <dgm:cxn modelId="{B164F2F3-DB3A-43F0-AB29-4A63D037F37B}" type="presParOf" srcId="{CA4C784D-8B0C-4230-9257-0CA2EAB9ABD9}" destId="{BA1DB5D8-9213-43C9-AEF4-7161453EACE6}" srcOrd="2" destOrd="0" presId="urn:microsoft.com/office/officeart/2005/8/layout/vList2"/>
    <dgm:cxn modelId="{F4737E2B-C7B3-4B28-A987-A7E55A9F256A}" type="presParOf" srcId="{CA4C784D-8B0C-4230-9257-0CA2EAB9ABD9}" destId="{AE0FF727-57ED-4372-9D92-E9770685B6FD}" srcOrd="3" destOrd="0" presId="urn:microsoft.com/office/officeart/2005/8/layout/vList2"/>
    <dgm:cxn modelId="{97677B8B-E04A-4B6E-95B8-08AFD3014AAC}" type="presParOf" srcId="{CA4C784D-8B0C-4230-9257-0CA2EAB9ABD9}" destId="{948F8976-440E-431B-8FBF-112D63C2B098}" srcOrd="4" destOrd="0" presId="urn:microsoft.com/office/officeart/2005/8/layout/vList2"/>
    <dgm:cxn modelId="{FA9F2A6D-8FF9-46E3-8129-326AE8C513D2}" type="presParOf" srcId="{CA4C784D-8B0C-4230-9257-0CA2EAB9ABD9}" destId="{F18A4CA7-D419-424A-98C9-2ECAC802A31B}" srcOrd="5" destOrd="0" presId="urn:microsoft.com/office/officeart/2005/8/layout/vList2"/>
    <dgm:cxn modelId="{30C5B88E-40CE-4662-998C-8CB78ED93473}" type="presParOf" srcId="{CA4C784D-8B0C-4230-9257-0CA2EAB9ABD9}" destId="{024E05FE-6F85-4D02-B9B1-CCF48F3A44AD}" srcOrd="6" destOrd="0" presId="urn:microsoft.com/office/officeart/2005/8/layout/vList2"/>
    <dgm:cxn modelId="{1F307C6D-B759-418A-9235-A1146DD0DA69}" type="presParOf" srcId="{CA4C784D-8B0C-4230-9257-0CA2EAB9ABD9}" destId="{A84329C0-CF5A-492A-8FD7-551F3618678C}" srcOrd="7" destOrd="0" presId="urn:microsoft.com/office/officeart/2005/8/layout/vList2"/>
    <dgm:cxn modelId="{09445420-D980-4181-813E-1EC53D13C537}" type="presParOf" srcId="{CA4C784D-8B0C-4230-9257-0CA2EAB9ABD9}" destId="{A5AC9511-79EE-46E5-8178-E67A5FE7CF59}" srcOrd="8" destOrd="0" presId="urn:microsoft.com/office/officeart/2005/8/layout/vList2"/>
    <dgm:cxn modelId="{0D6406EC-74E4-4033-818D-391B67CA3AC4}" type="presParOf" srcId="{CA4C784D-8B0C-4230-9257-0CA2EAB9ABD9}" destId="{E7CBB076-EB80-4133-AC9A-D8866EBE2424}" srcOrd="9" destOrd="0" presId="urn:microsoft.com/office/officeart/2005/8/layout/vList2"/>
    <dgm:cxn modelId="{F8F7D20C-6563-4EDA-8D74-1094C43704D1}" type="presParOf" srcId="{CA4C784D-8B0C-4230-9257-0CA2EAB9ABD9}" destId="{71C0524A-15C8-4C04-B7F3-E3F5282B8396}" srcOrd="10" destOrd="0" presId="urn:microsoft.com/office/officeart/2005/8/layout/vList2"/>
    <dgm:cxn modelId="{B9A0979F-AB82-4DBE-96C4-91A5FDA5528D}" type="presParOf" srcId="{CA4C784D-8B0C-4230-9257-0CA2EAB9ABD9}" destId="{A77F63BC-B257-46CF-B431-F7E7D2B58C30}" srcOrd="11" destOrd="0" presId="urn:microsoft.com/office/officeart/2005/8/layout/vList2"/>
    <dgm:cxn modelId="{2AD753D4-7C36-4C6D-9ECF-18ACDBB70760}" type="presParOf" srcId="{CA4C784D-8B0C-4230-9257-0CA2EAB9ABD9}" destId="{CA218CBC-4B5C-403D-BF80-877217587A8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ABC89-6D32-42DC-B91E-CE55F2A07E0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569BDB-6ECC-441A-9E98-4C1083BF090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Arial Black" panose="020B0A04020102020204" pitchFamily="34" charset="0"/>
            </a:rPr>
            <a:t>Уменьшение насыщения крови кислородом</a:t>
          </a:r>
          <a:endParaRPr lang="ru-RU" sz="1800" dirty="0">
            <a:latin typeface="Arial Black" panose="020B0A04020102020204" pitchFamily="34" charset="0"/>
          </a:endParaRPr>
        </a:p>
      </dgm:t>
    </dgm:pt>
    <dgm:pt modelId="{1EA1B75D-2EB1-4D8F-ACE4-3EB0FE22698E}" type="parTrans" cxnId="{2AF842F5-5286-4963-A7A7-095AD96C5C91}">
      <dgm:prSet/>
      <dgm:spPr/>
      <dgm:t>
        <a:bodyPr/>
        <a:lstStyle/>
        <a:p>
          <a:endParaRPr lang="ru-RU"/>
        </a:p>
      </dgm:t>
    </dgm:pt>
    <dgm:pt modelId="{8D77A26B-77AD-4A4C-A114-D8CFFB1D86DD}" type="sibTrans" cxnId="{2AF842F5-5286-4963-A7A7-095AD96C5C91}">
      <dgm:prSet/>
      <dgm:spPr/>
      <dgm:t>
        <a:bodyPr/>
        <a:lstStyle/>
        <a:p>
          <a:endParaRPr lang="ru-RU"/>
        </a:p>
      </dgm:t>
    </dgm:pt>
    <dgm:pt modelId="{B40C62D7-727D-4EEB-994B-01890EB953E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Arial Black" panose="020B0A04020102020204" pitchFamily="34" charset="0"/>
            </a:rPr>
            <a:t>Активация надпочечников плода</a:t>
          </a:r>
          <a:endParaRPr lang="ru-RU" sz="1800" dirty="0">
            <a:latin typeface="Arial Black" panose="020B0A04020102020204" pitchFamily="34" charset="0"/>
          </a:endParaRPr>
        </a:p>
      </dgm:t>
    </dgm:pt>
    <dgm:pt modelId="{5FA6B926-5C19-46B4-924A-93289CBA5603}" type="parTrans" cxnId="{322CADE3-3F7E-4AE4-8861-3A2710243B99}">
      <dgm:prSet/>
      <dgm:spPr/>
      <dgm:t>
        <a:bodyPr/>
        <a:lstStyle/>
        <a:p>
          <a:endParaRPr lang="ru-RU"/>
        </a:p>
      </dgm:t>
    </dgm:pt>
    <dgm:pt modelId="{57C6ECEF-1BA0-4101-B62E-9EEB4BF75565}" type="sibTrans" cxnId="{322CADE3-3F7E-4AE4-8861-3A2710243B99}">
      <dgm:prSet/>
      <dgm:spPr/>
      <dgm:t>
        <a:bodyPr/>
        <a:lstStyle/>
        <a:p>
          <a:endParaRPr lang="ru-RU"/>
        </a:p>
      </dgm:t>
    </dgm:pt>
    <dgm:pt modelId="{EE4D2F3B-91EA-41EB-BEA1-375F618F22D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Arial Black" panose="020B0A04020102020204" pitchFamily="34" charset="0"/>
            </a:rPr>
            <a:t>Централизация и перераспределение кровотока</a:t>
          </a:r>
          <a:endParaRPr lang="ru-RU" sz="1800" dirty="0">
            <a:latin typeface="Arial Black" panose="020B0A04020102020204" pitchFamily="34" charset="0"/>
          </a:endParaRPr>
        </a:p>
      </dgm:t>
    </dgm:pt>
    <dgm:pt modelId="{8F64D7DF-B880-433F-BF6A-7E22CA4DBD96}" type="parTrans" cxnId="{5F10EE00-7568-4A4F-8166-3FB67754118F}">
      <dgm:prSet/>
      <dgm:spPr/>
      <dgm:t>
        <a:bodyPr/>
        <a:lstStyle/>
        <a:p>
          <a:endParaRPr lang="ru-RU"/>
        </a:p>
      </dgm:t>
    </dgm:pt>
    <dgm:pt modelId="{3D714FFC-D772-43DC-AB07-50EF0DF9CB8B}" type="sibTrans" cxnId="{5F10EE00-7568-4A4F-8166-3FB67754118F}">
      <dgm:prSet/>
      <dgm:spPr/>
      <dgm:t>
        <a:bodyPr/>
        <a:lstStyle/>
        <a:p>
          <a:endParaRPr lang="ru-RU"/>
        </a:p>
      </dgm:t>
    </dgm:pt>
    <dgm:pt modelId="{3B7644EA-CA88-4BE1-992B-854E6F14C7F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Arial Black" panose="020B0A04020102020204" pitchFamily="34" charset="0"/>
            </a:rPr>
            <a:t>Увеличение кровотока в мозге, сердце, плаценте</a:t>
          </a:r>
          <a:endParaRPr lang="ru-RU" sz="1800" dirty="0">
            <a:latin typeface="Arial Black" panose="020B0A04020102020204" pitchFamily="34" charset="0"/>
          </a:endParaRPr>
        </a:p>
      </dgm:t>
    </dgm:pt>
    <dgm:pt modelId="{004A87F3-1854-4A2F-9D66-944599803A11}" type="parTrans" cxnId="{C6F0593A-5D49-4DC5-BF6B-E993823F4191}">
      <dgm:prSet/>
      <dgm:spPr/>
      <dgm:t>
        <a:bodyPr/>
        <a:lstStyle/>
        <a:p>
          <a:endParaRPr lang="ru-RU"/>
        </a:p>
      </dgm:t>
    </dgm:pt>
    <dgm:pt modelId="{7FC3CB3F-E3C1-49D0-977F-A9C9C4BEDFE0}" type="sibTrans" cxnId="{C6F0593A-5D49-4DC5-BF6B-E993823F4191}">
      <dgm:prSet/>
      <dgm:spPr/>
      <dgm:t>
        <a:bodyPr/>
        <a:lstStyle/>
        <a:p>
          <a:endParaRPr lang="ru-RU"/>
        </a:p>
      </dgm:t>
    </dgm:pt>
    <dgm:pt modelId="{31BC1B9B-8BD5-4671-9BFC-DD23EE92BAA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Arial Black" panose="020B0A04020102020204" pitchFamily="34" charset="0"/>
            </a:rPr>
            <a:t>Уменьшение кровотока– ишемия органов</a:t>
          </a:r>
          <a:endParaRPr lang="ru-RU" sz="1800" dirty="0">
            <a:latin typeface="Arial Black" panose="020B0A04020102020204" pitchFamily="34" charset="0"/>
          </a:endParaRPr>
        </a:p>
      </dgm:t>
    </dgm:pt>
    <dgm:pt modelId="{DDAFF162-0B9D-4D17-B70E-C75B6242E484}" type="parTrans" cxnId="{4112F019-A333-4A3E-9940-13A74A679027}">
      <dgm:prSet/>
      <dgm:spPr/>
      <dgm:t>
        <a:bodyPr/>
        <a:lstStyle/>
        <a:p>
          <a:endParaRPr lang="ru-RU"/>
        </a:p>
      </dgm:t>
    </dgm:pt>
    <dgm:pt modelId="{5099B92D-EBB8-4C64-A971-351B33898489}" type="sibTrans" cxnId="{4112F019-A333-4A3E-9940-13A74A679027}">
      <dgm:prSet/>
      <dgm:spPr/>
      <dgm:t>
        <a:bodyPr/>
        <a:lstStyle/>
        <a:p>
          <a:endParaRPr lang="ru-RU"/>
        </a:p>
      </dgm:t>
    </dgm:pt>
    <dgm:pt modelId="{E44D13FC-CEF2-4687-A61D-C93402F2092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Arial Black" panose="020B0A04020102020204" pitchFamily="34" charset="0"/>
            </a:rPr>
            <a:t>Выход </a:t>
          </a:r>
          <a:r>
            <a:rPr lang="ru-RU" sz="1800" dirty="0" err="1" smtClean="0">
              <a:latin typeface="Arial Black" panose="020B0A04020102020204" pitchFamily="34" charset="0"/>
            </a:rPr>
            <a:t>мекония</a:t>
          </a:r>
          <a:r>
            <a:rPr lang="ru-RU" sz="1800" dirty="0" smtClean="0">
              <a:latin typeface="Arial Black" panose="020B0A04020102020204" pitchFamily="34" charset="0"/>
            </a:rPr>
            <a:t> в околоплодные воды</a:t>
          </a:r>
          <a:endParaRPr lang="ru-RU" sz="1800" dirty="0">
            <a:latin typeface="Arial Black" panose="020B0A04020102020204" pitchFamily="34" charset="0"/>
          </a:endParaRPr>
        </a:p>
      </dgm:t>
    </dgm:pt>
    <dgm:pt modelId="{19DA2CEE-EDDA-4FF7-8F18-1C1979BC86E4}" type="parTrans" cxnId="{6AD1639D-5EBC-4914-BFE0-48E6A7AAF1AE}">
      <dgm:prSet/>
      <dgm:spPr/>
      <dgm:t>
        <a:bodyPr/>
        <a:lstStyle/>
        <a:p>
          <a:endParaRPr lang="ru-RU"/>
        </a:p>
      </dgm:t>
    </dgm:pt>
    <dgm:pt modelId="{13D6C129-7B8E-458D-8B74-1C2F33214784}" type="sibTrans" cxnId="{6AD1639D-5EBC-4914-BFE0-48E6A7AAF1AE}">
      <dgm:prSet/>
      <dgm:spPr/>
      <dgm:t>
        <a:bodyPr/>
        <a:lstStyle/>
        <a:p>
          <a:endParaRPr lang="ru-RU"/>
        </a:p>
      </dgm:t>
    </dgm:pt>
    <dgm:pt modelId="{0A118CBA-3E47-4E08-8F13-5C396F92260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Arial Black" panose="020B0A04020102020204" pitchFamily="34" charset="0"/>
            </a:rPr>
            <a:t>Угнетение функции надпочечников </a:t>
          </a:r>
          <a:endParaRPr lang="ru-RU" sz="1800" dirty="0">
            <a:latin typeface="Arial Black" panose="020B0A04020102020204" pitchFamily="34" charset="0"/>
          </a:endParaRPr>
        </a:p>
      </dgm:t>
    </dgm:pt>
    <dgm:pt modelId="{BA29CF9C-965E-4EAB-9C4F-BF62BD3EF7C2}" type="parTrans" cxnId="{55F33D35-0DE1-440E-B2D8-FDCCF1429A29}">
      <dgm:prSet/>
      <dgm:spPr/>
      <dgm:t>
        <a:bodyPr/>
        <a:lstStyle/>
        <a:p>
          <a:endParaRPr lang="ru-RU"/>
        </a:p>
      </dgm:t>
    </dgm:pt>
    <dgm:pt modelId="{64D19C79-B06F-4C64-BA8D-27554EFE3CF7}" type="sibTrans" cxnId="{55F33D35-0DE1-440E-B2D8-FDCCF1429A29}">
      <dgm:prSet/>
      <dgm:spPr/>
      <dgm:t>
        <a:bodyPr/>
        <a:lstStyle/>
        <a:p>
          <a:endParaRPr lang="ru-RU"/>
        </a:p>
      </dgm:t>
    </dgm:pt>
    <dgm:pt modelId="{4508D0F9-FA30-4352-B5FF-ED0A3E06F4C8}" type="pres">
      <dgm:prSet presAssocID="{EAFABC89-6D32-42DC-B91E-CE55F2A07E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3A3B25-7E9A-4D5E-9D2C-ACC86CE452C6}" type="pres">
      <dgm:prSet presAssocID="{0A118CBA-3E47-4E08-8F13-5C396F92260E}" presName="boxAndChildren" presStyleCnt="0"/>
      <dgm:spPr/>
    </dgm:pt>
    <dgm:pt modelId="{606C5DC8-6714-4C15-BC2C-7ABF72E48F7A}" type="pres">
      <dgm:prSet presAssocID="{0A118CBA-3E47-4E08-8F13-5C396F92260E}" presName="parentTextBox" presStyleLbl="node1" presStyleIdx="0" presStyleCnt="7"/>
      <dgm:spPr/>
      <dgm:t>
        <a:bodyPr/>
        <a:lstStyle/>
        <a:p>
          <a:endParaRPr lang="ru-RU"/>
        </a:p>
      </dgm:t>
    </dgm:pt>
    <dgm:pt modelId="{0122685C-C315-4062-A906-529E702F70C7}" type="pres">
      <dgm:prSet presAssocID="{13D6C129-7B8E-458D-8B74-1C2F33214784}" presName="sp" presStyleCnt="0"/>
      <dgm:spPr/>
    </dgm:pt>
    <dgm:pt modelId="{2485ADA6-6EC8-460D-8DBC-64D8755F236B}" type="pres">
      <dgm:prSet presAssocID="{E44D13FC-CEF2-4687-A61D-C93402F20921}" presName="arrowAndChildren" presStyleCnt="0"/>
      <dgm:spPr/>
    </dgm:pt>
    <dgm:pt modelId="{094F5286-B0D4-4200-A62E-BDD519747F1C}" type="pres">
      <dgm:prSet presAssocID="{E44D13FC-CEF2-4687-A61D-C93402F20921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91420F14-C775-4115-8D88-9FA6D122E91B}" type="pres">
      <dgm:prSet presAssocID="{5099B92D-EBB8-4C64-A971-351B33898489}" presName="sp" presStyleCnt="0"/>
      <dgm:spPr/>
    </dgm:pt>
    <dgm:pt modelId="{4D1734A0-6501-4219-845D-19CAFF780C75}" type="pres">
      <dgm:prSet presAssocID="{31BC1B9B-8BD5-4671-9BFC-DD23EE92BAA0}" presName="arrowAndChildren" presStyleCnt="0"/>
      <dgm:spPr/>
    </dgm:pt>
    <dgm:pt modelId="{59D8CDB2-21EB-49D4-915D-0BADADA60157}" type="pres">
      <dgm:prSet presAssocID="{31BC1B9B-8BD5-4671-9BFC-DD23EE92BAA0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14065D2A-B68A-487B-B274-AED917F9893F}" type="pres">
      <dgm:prSet presAssocID="{7FC3CB3F-E3C1-49D0-977F-A9C9C4BEDFE0}" presName="sp" presStyleCnt="0"/>
      <dgm:spPr/>
    </dgm:pt>
    <dgm:pt modelId="{CD534CDA-7BBB-4C7D-A4B3-3FB88A0108CC}" type="pres">
      <dgm:prSet presAssocID="{3B7644EA-CA88-4BE1-992B-854E6F14C7FD}" presName="arrowAndChildren" presStyleCnt="0"/>
      <dgm:spPr/>
    </dgm:pt>
    <dgm:pt modelId="{313B35E4-FC59-4D69-AFFA-E25E41A8D05D}" type="pres">
      <dgm:prSet presAssocID="{3B7644EA-CA88-4BE1-992B-854E6F14C7FD}" presName="parentTextArrow" presStyleLbl="node1" presStyleIdx="3" presStyleCnt="7" custLinFactNeighborY="-1446"/>
      <dgm:spPr/>
      <dgm:t>
        <a:bodyPr/>
        <a:lstStyle/>
        <a:p>
          <a:endParaRPr lang="ru-RU"/>
        </a:p>
      </dgm:t>
    </dgm:pt>
    <dgm:pt modelId="{DA264853-E2FC-4C9F-BE08-2CF3E5504B85}" type="pres">
      <dgm:prSet presAssocID="{3D714FFC-D772-43DC-AB07-50EF0DF9CB8B}" presName="sp" presStyleCnt="0"/>
      <dgm:spPr/>
    </dgm:pt>
    <dgm:pt modelId="{262D3CE9-0C74-4746-952E-67F0533FA09F}" type="pres">
      <dgm:prSet presAssocID="{EE4D2F3B-91EA-41EB-BEA1-375F618F22D5}" presName="arrowAndChildren" presStyleCnt="0"/>
      <dgm:spPr/>
    </dgm:pt>
    <dgm:pt modelId="{E7560974-6387-49BF-AE5A-44E1A1AC0368}" type="pres">
      <dgm:prSet presAssocID="{EE4D2F3B-91EA-41EB-BEA1-375F618F22D5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82985118-42AB-4D6A-AD74-7AD7D12E5528}" type="pres">
      <dgm:prSet presAssocID="{57C6ECEF-1BA0-4101-B62E-9EEB4BF75565}" presName="sp" presStyleCnt="0"/>
      <dgm:spPr/>
    </dgm:pt>
    <dgm:pt modelId="{CE01DA89-4C20-47AB-8D86-8B7000996774}" type="pres">
      <dgm:prSet presAssocID="{B40C62D7-727D-4EEB-994B-01890EB953E2}" presName="arrowAndChildren" presStyleCnt="0"/>
      <dgm:spPr/>
    </dgm:pt>
    <dgm:pt modelId="{6591BACB-F303-4A29-978E-261833D5523A}" type="pres">
      <dgm:prSet presAssocID="{B40C62D7-727D-4EEB-994B-01890EB953E2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EF0B6F3D-E6BA-4091-8AC7-AC61BEAF55E4}" type="pres">
      <dgm:prSet presAssocID="{8D77A26B-77AD-4A4C-A114-D8CFFB1D86DD}" presName="sp" presStyleCnt="0"/>
      <dgm:spPr/>
    </dgm:pt>
    <dgm:pt modelId="{905E77BF-69D0-4CD8-9CFB-24E7D648CB75}" type="pres">
      <dgm:prSet presAssocID="{BB569BDB-6ECC-441A-9E98-4C1083BF090E}" presName="arrowAndChildren" presStyleCnt="0"/>
      <dgm:spPr/>
    </dgm:pt>
    <dgm:pt modelId="{EF7C4C85-808A-4F64-8489-74763909FD68}" type="pres">
      <dgm:prSet presAssocID="{BB569BDB-6ECC-441A-9E98-4C1083BF090E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4112F019-A333-4A3E-9940-13A74A679027}" srcId="{EAFABC89-6D32-42DC-B91E-CE55F2A07E0F}" destId="{31BC1B9B-8BD5-4671-9BFC-DD23EE92BAA0}" srcOrd="4" destOrd="0" parTransId="{DDAFF162-0B9D-4D17-B70E-C75B6242E484}" sibTransId="{5099B92D-EBB8-4C64-A971-351B33898489}"/>
    <dgm:cxn modelId="{77EE8FF3-AFAB-4132-AD2C-E1B6BA3E16A2}" type="presOf" srcId="{31BC1B9B-8BD5-4671-9BFC-DD23EE92BAA0}" destId="{59D8CDB2-21EB-49D4-915D-0BADADA60157}" srcOrd="0" destOrd="0" presId="urn:microsoft.com/office/officeart/2005/8/layout/process4"/>
    <dgm:cxn modelId="{322CADE3-3F7E-4AE4-8861-3A2710243B99}" srcId="{EAFABC89-6D32-42DC-B91E-CE55F2A07E0F}" destId="{B40C62D7-727D-4EEB-994B-01890EB953E2}" srcOrd="1" destOrd="0" parTransId="{5FA6B926-5C19-46B4-924A-93289CBA5603}" sibTransId="{57C6ECEF-1BA0-4101-B62E-9EEB4BF75565}"/>
    <dgm:cxn modelId="{03CB0F6B-9818-4D39-99FA-231AA6C6A1E4}" type="presOf" srcId="{BB569BDB-6ECC-441A-9E98-4C1083BF090E}" destId="{EF7C4C85-808A-4F64-8489-74763909FD68}" srcOrd="0" destOrd="0" presId="urn:microsoft.com/office/officeart/2005/8/layout/process4"/>
    <dgm:cxn modelId="{33F797CA-2B9A-4A48-AA4C-82331715B868}" type="presOf" srcId="{B40C62D7-727D-4EEB-994B-01890EB953E2}" destId="{6591BACB-F303-4A29-978E-261833D5523A}" srcOrd="0" destOrd="0" presId="urn:microsoft.com/office/officeart/2005/8/layout/process4"/>
    <dgm:cxn modelId="{55F33D35-0DE1-440E-B2D8-FDCCF1429A29}" srcId="{EAFABC89-6D32-42DC-B91E-CE55F2A07E0F}" destId="{0A118CBA-3E47-4E08-8F13-5C396F92260E}" srcOrd="6" destOrd="0" parTransId="{BA29CF9C-965E-4EAB-9C4F-BF62BD3EF7C2}" sibTransId="{64D19C79-B06F-4C64-BA8D-27554EFE3CF7}"/>
    <dgm:cxn modelId="{DBDF3471-2019-46CF-B975-771C1C089420}" type="presOf" srcId="{E44D13FC-CEF2-4687-A61D-C93402F20921}" destId="{094F5286-B0D4-4200-A62E-BDD519747F1C}" srcOrd="0" destOrd="0" presId="urn:microsoft.com/office/officeart/2005/8/layout/process4"/>
    <dgm:cxn modelId="{6F36DEDF-2872-49E9-A3CF-9D315808D0B2}" type="presOf" srcId="{EAFABC89-6D32-42DC-B91E-CE55F2A07E0F}" destId="{4508D0F9-FA30-4352-B5FF-ED0A3E06F4C8}" srcOrd="0" destOrd="0" presId="urn:microsoft.com/office/officeart/2005/8/layout/process4"/>
    <dgm:cxn modelId="{18527A01-EFF9-4E02-957B-5D32C8DF8988}" type="presOf" srcId="{3B7644EA-CA88-4BE1-992B-854E6F14C7FD}" destId="{313B35E4-FC59-4D69-AFFA-E25E41A8D05D}" srcOrd="0" destOrd="0" presId="urn:microsoft.com/office/officeart/2005/8/layout/process4"/>
    <dgm:cxn modelId="{FDEE18C5-507F-4650-9CEA-66A72A68554E}" type="presOf" srcId="{EE4D2F3B-91EA-41EB-BEA1-375F618F22D5}" destId="{E7560974-6387-49BF-AE5A-44E1A1AC0368}" srcOrd="0" destOrd="0" presId="urn:microsoft.com/office/officeart/2005/8/layout/process4"/>
    <dgm:cxn modelId="{C6F0593A-5D49-4DC5-BF6B-E993823F4191}" srcId="{EAFABC89-6D32-42DC-B91E-CE55F2A07E0F}" destId="{3B7644EA-CA88-4BE1-992B-854E6F14C7FD}" srcOrd="3" destOrd="0" parTransId="{004A87F3-1854-4A2F-9D66-944599803A11}" sibTransId="{7FC3CB3F-E3C1-49D0-977F-A9C9C4BEDFE0}"/>
    <dgm:cxn modelId="{5F10EE00-7568-4A4F-8166-3FB67754118F}" srcId="{EAFABC89-6D32-42DC-B91E-CE55F2A07E0F}" destId="{EE4D2F3B-91EA-41EB-BEA1-375F618F22D5}" srcOrd="2" destOrd="0" parTransId="{8F64D7DF-B880-433F-BF6A-7E22CA4DBD96}" sibTransId="{3D714FFC-D772-43DC-AB07-50EF0DF9CB8B}"/>
    <dgm:cxn modelId="{6AD1639D-5EBC-4914-BFE0-48E6A7AAF1AE}" srcId="{EAFABC89-6D32-42DC-B91E-CE55F2A07E0F}" destId="{E44D13FC-CEF2-4687-A61D-C93402F20921}" srcOrd="5" destOrd="0" parTransId="{19DA2CEE-EDDA-4FF7-8F18-1C1979BC86E4}" sibTransId="{13D6C129-7B8E-458D-8B74-1C2F33214784}"/>
    <dgm:cxn modelId="{48382474-8DE2-488B-91B7-226D0503ECC9}" type="presOf" srcId="{0A118CBA-3E47-4E08-8F13-5C396F92260E}" destId="{606C5DC8-6714-4C15-BC2C-7ABF72E48F7A}" srcOrd="0" destOrd="0" presId="urn:microsoft.com/office/officeart/2005/8/layout/process4"/>
    <dgm:cxn modelId="{2AF842F5-5286-4963-A7A7-095AD96C5C91}" srcId="{EAFABC89-6D32-42DC-B91E-CE55F2A07E0F}" destId="{BB569BDB-6ECC-441A-9E98-4C1083BF090E}" srcOrd="0" destOrd="0" parTransId="{1EA1B75D-2EB1-4D8F-ACE4-3EB0FE22698E}" sibTransId="{8D77A26B-77AD-4A4C-A114-D8CFFB1D86DD}"/>
    <dgm:cxn modelId="{C4558624-7489-43BF-8DF7-7BB26E8D0EAF}" type="presParOf" srcId="{4508D0F9-FA30-4352-B5FF-ED0A3E06F4C8}" destId="{363A3B25-7E9A-4D5E-9D2C-ACC86CE452C6}" srcOrd="0" destOrd="0" presId="urn:microsoft.com/office/officeart/2005/8/layout/process4"/>
    <dgm:cxn modelId="{AEC536CF-081D-472C-AB4E-75F457220CAD}" type="presParOf" srcId="{363A3B25-7E9A-4D5E-9D2C-ACC86CE452C6}" destId="{606C5DC8-6714-4C15-BC2C-7ABF72E48F7A}" srcOrd="0" destOrd="0" presId="urn:microsoft.com/office/officeart/2005/8/layout/process4"/>
    <dgm:cxn modelId="{2429007F-025F-4319-8A1D-60CECC6C46CA}" type="presParOf" srcId="{4508D0F9-FA30-4352-B5FF-ED0A3E06F4C8}" destId="{0122685C-C315-4062-A906-529E702F70C7}" srcOrd="1" destOrd="0" presId="urn:microsoft.com/office/officeart/2005/8/layout/process4"/>
    <dgm:cxn modelId="{F964FFD6-E08B-4590-B16B-8161632BC6B4}" type="presParOf" srcId="{4508D0F9-FA30-4352-B5FF-ED0A3E06F4C8}" destId="{2485ADA6-6EC8-460D-8DBC-64D8755F236B}" srcOrd="2" destOrd="0" presId="urn:microsoft.com/office/officeart/2005/8/layout/process4"/>
    <dgm:cxn modelId="{09DF88B6-BCBC-42F3-8FDE-B6FB18781535}" type="presParOf" srcId="{2485ADA6-6EC8-460D-8DBC-64D8755F236B}" destId="{094F5286-B0D4-4200-A62E-BDD519747F1C}" srcOrd="0" destOrd="0" presId="urn:microsoft.com/office/officeart/2005/8/layout/process4"/>
    <dgm:cxn modelId="{CB718FFE-3FB7-425A-8D10-D78E1D3924C9}" type="presParOf" srcId="{4508D0F9-FA30-4352-B5FF-ED0A3E06F4C8}" destId="{91420F14-C775-4115-8D88-9FA6D122E91B}" srcOrd="3" destOrd="0" presId="urn:microsoft.com/office/officeart/2005/8/layout/process4"/>
    <dgm:cxn modelId="{5028EAE9-ACE8-40CD-9628-6FF7A61D706C}" type="presParOf" srcId="{4508D0F9-FA30-4352-B5FF-ED0A3E06F4C8}" destId="{4D1734A0-6501-4219-845D-19CAFF780C75}" srcOrd="4" destOrd="0" presId="urn:microsoft.com/office/officeart/2005/8/layout/process4"/>
    <dgm:cxn modelId="{83DB1518-5408-4F14-B922-34804820F9BF}" type="presParOf" srcId="{4D1734A0-6501-4219-845D-19CAFF780C75}" destId="{59D8CDB2-21EB-49D4-915D-0BADADA60157}" srcOrd="0" destOrd="0" presId="urn:microsoft.com/office/officeart/2005/8/layout/process4"/>
    <dgm:cxn modelId="{18A5CD5D-7102-41E2-B270-7147BBBCB25B}" type="presParOf" srcId="{4508D0F9-FA30-4352-B5FF-ED0A3E06F4C8}" destId="{14065D2A-B68A-487B-B274-AED917F9893F}" srcOrd="5" destOrd="0" presId="urn:microsoft.com/office/officeart/2005/8/layout/process4"/>
    <dgm:cxn modelId="{C0A8EF1F-77F6-4E06-B4AD-1832652063A9}" type="presParOf" srcId="{4508D0F9-FA30-4352-B5FF-ED0A3E06F4C8}" destId="{CD534CDA-7BBB-4C7D-A4B3-3FB88A0108CC}" srcOrd="6" destOrd="0" presId="urn:microsoft.com/office/officeart/2005/8/layout/process4"/>
    <dgm:cxn modelId="{C32D2953-D4CA-448A-9FE4-AAAC7ACBBC1D}" type="presParOf" srcId="{CD534CDA-7BBB-4C7D-A4B3-3FB88A0108CC}" destId="{313B35E4-FC59-4D69-AFFA-E25E41A8D05D}" srcOrd="0" destOrd="0" presId="urn:microsoft.com/office/officeart/2005/8/layout/process4"/>
    <dgm:cxn modelId="{03B8076E-E591-4E5A-B142-BC112E2F1D56}" type="presParOf" srcId="{4508D0F9-FA30-4352-B5FF-ED0A3E06F4C8}" destId="{DA264853-E2FC-4C9F-BE08-2CF3E5504B85}" srcOrd="7" destOrd="0" presId="urn:microsoft.com/office/officeart/2005/8/layout/process4"/>
    <dgm:cxn modelId="{86D68DB8-3476-4350-8A3E-8DB5E69B394A}" type="presParOf" srcId="{4508D0F9-FA30-4352-B5FF-ED0A3E06F4C8}" destId="{262D3CE9-0C74-4746-952E-67F0533FA09F}" srcOrd="8" destOrd="0" presId="urn:microsoft.com/office/officeart/2005/8/layout/process4"/>
    <dgm:cxn modelId="{08281A05-8107-42A9-AF00-AE30D3FEF143}" type="presParOf" srcId="{262D3CE9-0C74-4746-952E-67F0533FA09F}" destId="{E7560974-6387-49BF-AE5A-44E1A1AC0368}" srcOrd="0" destOrd="0" presId="urn:microsoft.com/office/officeart/2005/8/layout/process4"/>
    <dgm:cxn modelId="{531964EA-33E6-44C2-8065-B7ED6BD2B18A}" type="presParOf" srcId="{4508D0F9-FA30-4352-B5FF-ED0A3E06F4C8}" destId="{82985118-42AB-4D6A-AD74-7AD7D12E5528}" srcOrd="9" destOrd="0" presId="urn:microsoft.com/office/officeart/2005/8/layout/process4"/>
    <dgm:cxn modelId="{61035315-C205-43C7-97F0-FE705E5A3BCD}" type="presParOf" srcId="{4508D0F9-FA30-4352-B5FF-ED0A3E06F4C8}" destId="{CE01DA89-4C20-47AB-8D86-8B7000996774}" srcOrd="10" destOrd="0" presId="urn:microsoft.com/office/officeart/2005/8/layout/process4"/>
    <dgm:cxn modelId="{6B9991B3-6BA5-4A0C-A756-5E0D4AB69EDE}" type="presParOf" srcId="{CE01DA89-4C20-47AB-8D86-8B7000996774}" destId="{6591BACB-F303-4A29-978E-261833D5523A}" srcOrd="0" destOrd="0" presId="urn:microsoft.com/office/officeart/2005/8/layout/process4"/>
    <dgm:cxn modelId="{AAA311FE-BD0B-4C91-B43B-23F8A8992E49}" type="presParOf" srcId="{4508D0F9-FA30-4352-B5FF-ED0A3E06F4C8}" destId="{EF0B6F3D-E6BA-4091-8AC7-AC61BEAF55E4}" srcOrd="11" destOrd="0" presId="urn:microsoft.com/office/officeart/2005/8/layout/process4"/>
    <dgm:cxn modelId="{F16F8977-8B60-400A-8A61-562259EA1931}" type="presParOf" srcId="{4508D0F9-FA30-4352-B5FF-ED0A3E06F4C8}" destId="{905E77BF-69D0-4CD8-9CFB-24E7D648CB75}" srcOrd="12" destOrd="0" presId="urn:microsoft.com/office/officeart/2005/8/layout/process4"/>
    <dgm:cxn modelId="{6FC27D7F-1111-4E12-824D-3373746F8346}" type="presParOf" srcId="{905E77BF-69D0-4CD8-9CFB-24E7D648CB75}" destId="{EF7C4C85-808A-4F64-8489-74763909FD6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776E5-3539-4D64-8B76-B0796E4BF32B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58EE77A-09F1-4591-8B13-A900BE0DA366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  <a:latin typeface="Arial Black" panose="020B0A04020102020204" pitchFamily="34" charset="0"/>
            </a:rPr>
            <a:t>Длительная гипоксия </a:t>
          </a:r>
          <a:endParaRPr lang="ru-RU" sz="2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47B9344A-9840-46C1-8D9A-91A7895F35EC}" type="parTrans" cxnId="{9DB653C8-DB14-49AC-890A-48F124925BF7}">
      <dgm:prSet/>
      <dgm:spPr/>
      <dgm:t>
        <a:bodyPr/>
        <a:lstStyle/>
        <a:p>
          <a:endParaRPr lang="ru-RU"/>
        </a:p>
      </dgm:t>
    </dgm:pt>
    <dgm:pt modelId="{9038E4E5-AFA0-45FA-91E6-A04381CEE4F0}" type="sibTrans" cxnId="{9DB653C8-DB14-49AC-890A-48F124925BF7}">
      <dgm:prSet/>
      <dgm:spPr/>
      <dgm:t>
        <a:bodyPr/>
        <a:lstStyle/>
        <a:p>
          <a:endParaRPr lang="ru-RU"/>
        </a:p>
      </dgm:t>
    </dgm:pt>
    <dgm:pt modelId="{7ED0813E-A341-42B0-A331-CE5268369F97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  <a:latin typeface="Arial Black" panose="020B0A04020102020204" pitchFamily="34" charset="0"/>
            </a:rPr>
            <a:t>Угнетение функции надпочечников </a:t>
          </a:r>
          <a:endParaRPr lang="ru-RU" sz="2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B36DCD7C-6334-490B-B451-694181BE15A8}" type="parTrans" cxnId="{5DAD8D0A-C2D9-4D70-B1D1-AA4AAB4C8A5D}">
      <dgm:prSet/>
      <dgm:spPr/>
      <dgm:t>
        <a:bodyPr/>
        <a:lstStyle/>
        <a:p>
          <a:endParaRPr lang="ru-RU"/>
        </a:p>
      </dgm:t>
    </dgm:pt>
    <dgm:pt modelId="{C5D4A5F5-EA01-44EF-861B-E956D552657D}" type="sibTrans" cxnId="{5DAD8D0A-C2D9-4D70-B1D1-AA4AAB4C8A5D}">
      <dgm:prSet/>
      <dgm:spPr/>
      <dgm:t>
        <a:bodyPr/>
        <a:lstStyle/>
        <a:p>
          <a:endParaRPr lang="ru-RU"/>
        </a:p>
      </dgm:t>
    </dgm:pt>
    <dgm:pt modelId="{5719A4E2-1ACD-4E13-858E-AE320F92C170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  <a:latin typeface="Arial Black" panose="020B0A04020102020204" pitchFamily="34" charset="0"/>
            </a:rPr>
            <a:t>Угнетение жизненно важных центров </a:t>
          </a:r>
          <a:endParaRPr lang="ru-RU" sz="20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C922F735-A8B4-41D4-8F32-969FFB0D41F1}" type="parTrans" cxnId="{991A62AB-A713-4D0E-9A10-4B8DB88A09B7}">
      <dgm:prSet/>
      <dgm:spPr/>
      <dgm:t>
        <a:bodyPr/>
        <a:lstStyle/>
        <a:p>
          <a:endParaRPr lang="ru-RU"/>
        </a:p>
      </dgm:t>
    </dgm:pt>
    <dgm:pt modelId="{D389CDC7-1C44-4D70-B57D-6DA5B0622544}" type="sibTrans" cxnId="{991A62AB-A713-4D0E-9A10-4B8DB88A09B7}">
      <dgm:prSet/>
      <dgm:spPr/>
      <dgm:t>
        <a:bodyPr/>
        <a:lstStyle/>
        <a:p>
          <a:endParaRPr lang="ru-RU"/>
        </a:p>
      </dgm:t>
    </dgm:pt>
    <dgm:pt modelId="{DB8A96EF-E0E0-4A3F-9725-DFEF9A9E5DFF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  <a:latin typeface="Arial Black" panose="020B0A04020102020204" pitchFamily="34" charset="0"/>
            </a:rPr>
            <a:t>Изменение микроциркуляции</a:t>
          </a:r>
          <a:endParaRPr lang="ru-RU" sz="2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AC007352-F312-4430-9478-850AC4662C22}" type="parTrans" cxnId="{4B516316-D91F-4A3F-B0EA-DE660BA671A8}">
      <dgm:prSet/>
      <dgm:spPr/>
      <dgm:t>
        <a:bodyPr/>
        <a:lstStyle/>
        <a:p>
          <a:endParaRPr lang="ru-RU"/>
        </a:p>
      </dgm:t>
    </dgm:pt>
    <dgm:pt modelId="{7631F59A-CD0B-4CB5-837A-9CD49D09676D}" type="sibTrans" cxnId="{4B516316-D91F-4A3F-B0EA-DE660BA671A8}">
      <dgm:prSet/>
      <dgm:spPr/>
      <dgm:t>
        <a:bodyPr/>
        <a:lstStyle/>
        <a:p>
          <a:endParaRPr lang="ru-RU"/>
        </a:p>
      </dgm:t>
    </dgm:pt>
    <dgm:pt modelId="{BD213579-251D-4E28-810F-C9668627EF1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400" dirty="0" err="1" smtClean="0">
              <a:solidFill>
                <a:schemeClr val="bg1"/>
              </a:solidFill>
              <a:latin typeface="Arial Black" panose="020B0A04020102020204" pitchFamily="34" charset="0"/>
            </a:rPr>
            <a:t>Гиповолемия</a:t>
          </a:r>
          <a:r>
            <a:rPr lang="ru-RU" sz="2400" dirty="0" smtClean="0">
              <a:solidFill>
                <a:schemeClr val="bg1"/>
              </a:solidFill>
              <a:latin typeface="Arial Black" panose="020B0A04020102020204" pitchFamily="34" charset="0"/>
            </a:rPr>
            <a:t>, отек тканей</a:t>
          </a:r>
          <a:endParaRPr lang="ru-RU" sz="2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FBE7759C-68B7-482E-9742-1AAA916E6487}" type="parTrans" cxnId="{838C1F2B-72E8-4847-9D07-8C06717476F0}">
      <dgm:prSet/>
      <dgm:spPr/>
      <dgm:t>
        <a:bodyPr/>
        <a:lstStyle/>
        <a:p>
          <a:endParaRPr lang="ru-RU"/>
        </a:p>
      </dgm:t>
    </dgm:pt>
    <dgm:pt modelId="{547BC271-6F20-4F15-B73D-721ED0063597}" type="sibTrans" cxnId="{838C1F2B-72E8-4847-9D07-8C06717476F0}">
      <dgm:prSet/>
      <dgm:spPr/>
      <dgm:t>
        <a:bodyPr/>
        <a:lstStyle/>
        <a:p>
          <a:endParaRPr lang="ru-RU"/>
        </a:p>
      </dgm:t>
    </dgm:pt>
    <dgm:pt modelId="{76AE0E7C-949E-4070-BE2E-5691968ECE7C}">
      <dgm:prSet/>
      <dgm:spPr/>
      <dgm:t>
        <a:bodyPr/>
        <a:lstStyle/>
        <a:p>
          <a:endParaRPr lang="ru-RU"/>
        </a:p>
      </dgm:t>
    </dgm:pt>
    <dgm:pt modelId="{2161D9CE-01C4-4D5C-A1DE-D44A2A2FD305}" type="parTrans" cxnId="{008ECF6A-D235-402E-9B37-F44282589080}">
      <dgm:prSet/>
      <dgm:spPr/>
      <dgm:t>
        <a:bodyPr/>
        <a:lstStyle/>
        <a:p>
          <a:endParaRPr lang="ru-RU"/>
        </a:p>
      </dgm:t>
    </dgm:pt>
    <dgm:pt modelId="{D30DF38A-9814-4186-85C5-D04AEB15A86F}" type="sibTrans" cxnId="{008ECF6A-D235-402E-9B37-F44282589080}">
      <dgm:prSet/>
      <dgm:spPr/>
      <dgm:t>
        <a:bodyPr/>
        <a:lstStyle/>
        <a:p>
          <a:endParaRPr lang="ru-RU"/>
        </a:p>
      </dgm:t>
    </dgm:pt>
    <dgm:pt modelId="{E3F05DE2-ADA8-41D6-BE58-4A4C1FEFD559}">
      <dgm:prSet/>
      <dgm:spPr/>
      <dgm:t>
        <a:bodyPr/>
        <a:lstStyle/>
        <a:p>
          <a:endParaRPr lang="ru-RU"/>
        </a:p>
      </dgm:t>
    </dgm:pt>
    <dgm:pt modelId="{238164A0-1D80-45E6-B1D2-10BBC266C069}" type="parTrans" cxnId="{4929DD00-9B6A-4438-A58A-C72EB56FF84F}">
      <dgm:prSet/>
      <dgm:spPr/>
      <dgm:t>
        <a:bodyPr/>
        <a:lstStyle/>
        <a:p>
          <a:endParaRPr lang="ru-RU"/>
        </a:p>
      </dgm:t>
    </dgm:pt>
    <dgm:pt modelId="{04D06C53-E1CA-460F-A1BF-B8296592DB53}" type="sibTrans" cxnId="{4929DD00-9B6A-4438-A58A-C72EB56FF84F}">
      <dgm:prSet/>
      <dgm:spPr/>
      <dgm:t>
        <a:bodyPr/>
        <a:lstStyle/>
        <a:p>
          <a:endParaRPr lang="ru-RU"/>
        </a:p>
      </dgm:t>
    </dgm:pt>
    <dgm:pt modelId="{EE967601-1555-4CA7-8B00-902293CB9724}">
      <dgm:prSet/>
      <dgm:spPr/>
      <dgm:t>
        <a:bodyPr/>
        <a:lstStyle/>
        <a:p>
          <a:endParaRPr lang="ru-RU"/>
        </a:p>
      </dgm:t>
    </dgm:pt>
    <dgm:pt modelId="{C23F53CA-889C-4DD2-AB5D-5DEFBBFABD02}" type="parTrans" cxnId="{DADF5413-20CE-46D2-B34B-5F1D2B5CD074}">
      <dgm:prSet/>
      <dgm:spPr/>
      <dgm:t>
        <a:bodyPr/>
        <a:lstStyle/>
        <a:p>
          <a:endParaRPr lang="ru-RU"/>
        </a:p>
      </dgm:t>
    </dgm:pt>
    <dgm:pt modelId="{10826FD8-E1C9-4D9D-943B-00CF781EE9C8}" type="sibTrans" cxnId="{DADF5413-20CE-46D2-B34B-5F1D2B5CD074}">
      <dgm:prSet/>
      <dgm:spPr/>
      <dgm:t>
        <a:bodyPr/>
        <a:lstStyle/>
        <a:p>
          <a:endParaRPr lang="ru-RU"/>
        </a:p>
      </dgm:t>
    </dgm:pt>
    <dgm:pt modelId="{CD68A26F-27B2-4D22-B1B2-982366D2A65A}">
      <dgm:prSet/>
      <dgm:spPr/>
      <dgm:t>
        <a:bodyPr/>
        <a:lstStyle/>
        <a:p>
          <a:endParaRPr lang="ru-RU"/>
        </a:p>
      </dgm:t>
    </dgm:pt>
    <dgm:pt modelId="{8E3AD554-C478-4AF5-A515-6DF1A5D90497}" type="parTrans" cxnId="{AAF55E16-2C82-4D22-AC03-D7C0CFB05EBC}">
      <dgm:prSet/>
      <dgm:spPr/>
      <dgm:t>
        <a:bodyPr/>
        <a:lstStyle/>
        <a:p>
          <a:endParaRPr lang="ru-RU"/>
        </a:p>
      </dgm:t>
    </dgm:pt>
    <dgm:pt modelId="{8191F09A-EEA7-402C-90E3-4BDA770EC62F}" type="sibTrans" cxnId="{AAF55E16-2C82-4D22-AC03-D7C0CFB05EBC}">
      <dgm:prSet/>
      <dgm:spPr/>
      <dgm:t>
        <a:bodyPr/>
        <a:lstStyle/>
        <a:p>
          <a:endParaRPr lang="ru-RU"/>
        </a:p>
      </dgm:t>
    </dgm:pt>
    <dgm:pt modelId="{C6FB52A1-6931-4410-93ED-832F28032702}" type="pres">
      <dgm:prSet presAssocID="{0E6776E5-3539-4D64-8B76-B0796E4BF32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8C55C-90A8-42D5-834D-731A3751E05F}" type="pres">
      <dgm:prSet presAssocID="{0E6776E5-3539-4D64-8B76-B0796E4BF32B}" presName="dummyMaxCanvas" presStyleCnt="0">
        <dgm:presLayoutVars/>
      </dgm:prSet>
      <dgm:spPr/>
    </dgm:pt>
    <dgm:pt modelId="{251303F1-1A8D-4606-BAB6-CE1420EA90F8}" type="pres">
      <dgm:prSet presAssocID="{0E6776E5-3539-4D64-8B76-B0796E4BF32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F2AC8-E52A-4FC2-94F2-8E6E1A80DEDB}" type="pres">
      <dgm:prSet presAssocID="{0E6776E5-3539-4D64-8B76-B0796E4BF32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FAEDE-097C-4F3A-85D5-E2CF007B1BC5}" type="pres">
      <dgm:prSet presAssocID="{0E6776E5-3539-4D64-8B76-B0796E4BF32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26FF7-342C-4850-95DE-BCC976695BB8}" type="pres">
      <dgm:prSet presAssocID="{0E6776E5-3539-4D64-8B76-B0796E4BF32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2BB37-3B66-41EF-8B5E-8DC98C30C94A}" type="pres">
      <dgm:prSet presAssocID="{0E6776E5-3539-4D64-8B76-B0796E4BF32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7C64-EC82-447E-BE57-94590B31D46F}" type="pres">
      <dgm:prSet presAssocID="{0E6776E5-3539-4D64-8B76-B0796E4BF32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FEA94-026E-44E1-8D31-70F0D046FDC6}" type="pres">
      <dgm:prSet presAssocID="{0E6776E5-3539-4D64-8B76-B0796E4BF32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6EAA7-038A-41E7-9F87-6FEDA4A8D0EA}" type="pres">
      <dgm:prSet presAssocID="{0E6776E5-3539-4D64-8B76-B0796E4BF32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C4E57-F42B-41FB-B9EF-6817FEF4667F}" type="pres">
      <dgm:prSet presAssocID="{0E6776E5-3539-4D64-8B76-B0796E4BF32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F0485-EBD4-4105-B5A3-7A0D213B251E}" type="pres">
      <dgm:prSet presAssocID="{0E6776E5-3539-4D64-8B76-B0796E4BF32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B8296-CB20-4B40-94E5-44A3EB7AF942}" type="pres">
      <dgm:prSet presAssocID="{0E6776E5-3539-4D64-8B76-B0796E4BF32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EE81E-0B21-459F-9D7B-1397F40633BE}" type="pres">
      <dgm:prSet presAssocID="{0E6776E5-3539-4D64-8B76-B0796E4BF32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68825-9C5A-4D07-8F06-EF393235E937}" type="pres">
      <dgm:prSet presAssocID="{0E6776E5-3539-4D64-8B76-B0796E4BF32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17A16-2F4B-4D87-B2A4-3A1D287E591E}" type="pres">
      <dgm:prSet presAssocID="{0E6776E5-3539-4D64-8B76-B0796E4BF32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CC38B4-9816-42CB-A73C-C7745626A5CD}" type="presOf" srcId="{BD213579-251D-4E28-810F-C9668627EF16}" destId="{CAF2BB37-3B66-41EF-8B5E-8DC98C30C94A}" srcOrd="0" destOrd="0" presId="urn:microsoft.com/office/officeart/2005/8/layout/vProcess5"/>
    <dgm:cxn modelId="{F79FB13C-AF57-4254-A8B0-C47BCF2B1EC1}" type="presOf" srcId="{258EE77A-09F1-4591-8B13-A900BE0DA366}" destId="{251303F1-1A8D-4606-BAB6-CE1420EA90F8}" srcOrd="0" destOrd="0" presId="urn:microsoft.com/office/officeart/2005/8/layout/vProcess5"/>
    <dgm:cxn modelId="{972B657A-3EEB-4EBE-BFF4-F634CED05793}" type="presOf" srcId="{0E6776E5-3539-4D64-8B76-B0796E4BF32B}" destId="{C6FB52A1-6931-4410-93ED-832F28032702}" srcOrd="0" destOrd="0" presId="urn:microsoft.com/office/officeart/2005/8/layout/vProcess5"/>
    <dgm:cxn modelId="{008ECF6A-D235-402E-9B37-F44282589080}" srcId="{0E6776E5-3539-4D64-8B76-B0796E4BF32B}" destId="{76AE0E7C-949E-4070-BE2E-5691968ECE7C}" srcOrd="5" destOrd="0" parTransId="{2161D9CE-01C4-4D5C-A1DE-D44A2A2FD305}" sibTransId="{D30DF38A-9814-4186-85C5-D04AEB15A86F}"/>
    <dgm:cxn modelId="{8FEACDEE-8ACD-47CA-87B6-8CB6D3791D22}" type="presOf" srcId="{C5D4A5F5-EA01-44EF-861B-E956D552657D}" destId="{FCBFEA94-026E-44E1-8D31-70F0D046FDC6}" srcOrd="0" destOrd="0" presId="urn:microsoft.com/office/officeart/2005/8/layout/vProcess5"/>
    <dgm:cxn modelId="{838C1F2B-72E8-4847-9D07-8C06717476F0}" srcId="{0E6776E5-3539-4D64-8B76-B0796E4BF32B}" destId="{BD213579-251D-4E28-810F-C9668627EF16}" srcOrd="4" destOrd="0" parTransId="{FBE7759C-68B7-482E-9742-1AAA916E6487}" sibTransId="{547BC271-6F20-4F15-B73D-721ED0063597}"/>
    <dgm:cxn modelId="{38998066-9E49-47A4-A79D-FFFF4D3AD431}" type="presOf" srcId="{9038E4E5-AFA0-45FA-91E6-A04381CEE4F0}" destId="{61D37C64-EC82-447E-BE57-94590B31D46F}" srcOrd="0" destOrd="0" presId="urn:microsoft.com/office/officeart/2005/8/layout/vProcess5"/>
    <dgm:cxn modelId="{720F64CB-8CA1-4CFF-871C-4B0AA196DADA}" type="presOf" srcId="{DB8A96EF-E0E0-4A3F-9725-DFEF9A9E5DFF}" destId="{3D526FF7-342C-4850-95DE-BCC976695BB8}" srcOrd="0" destOrd="0" presId="urn:microsoft.com/office/officeart/2005/8/layout/vProcess5"/>
    <dgm:cxn modelId="{AAF55E16-2C82-4D22-AC03-D7C0CFB05EBC}" srcId="{0E6776E5-3539-4D64-8B76-B0796E4BF32B}" destId="{CD68A26F-27B2-4D22-B1B2-982366D2A65A}" srcOrd="8" destOrd="0" parTransId="{8E3AD554-C478-4AF5-A515-6DF1A5D90497}" sibTransId="{8191F09A-EEA7-402C-90E3-4BDA770EC62F}"/>
    <dgm:cxn modelId="{E4DC3473-E357-4210-A4CF-B27F820349DB}" type="presOf" srcId="{258EE77A-09F1-4591-8B13-A900BE0DA366}" destId="{C2FF0485-EBD4-4105-B5A3-7A0D213B251E}" srcOrd="1" destOrd="0" presId="urn:microsoft.com/office/officeart/2005/8/layout/vProcess5"/>
    <dgm:cxn modelId="{991A62AB-A713-4D0E-9A10-4B8DB88A09B7}" srcId="{0E6776E5-3539-4D64-8B76-B0796E4BF32B}" destId="{5719A4E2-1ACD-4E13-858E-AE320F92C170}" srcOrd="2" destOrd="0" parTransId="{C922F735-A8B4-41D4-8F32-969FFB0D41F1}" sibTransId="{D389CDC7-1C44-4D70-B57D-6DA5B0622544}"/>
    <dgm:cxn modelId="{AFBA8626-912E-448F-BF2C-9F184E5A979F}" type="presOf" srcId="{7631F59A-CD0B-4CB5-837A-9CD49D09676D}" destId="{966C4E57-F42B-41FB-B9EF-6817FEF4667F}" srcOrd="0" destOrd="0" presId="urn:microsoft.com/office/officeart/2005/8/layout/vProcess5"/>
    <dgm:cxn modelId="{12DA7FBE-9B47-4128-A800-01D1EEB11228}" type="presOf" srcId="{5719A4E2-1ACD-4E13-858E-AE320F92C170}" destId="{226FAEDE-097C-4F3A-85D5-E2CF007B1BC5}" srcOrd="0" destOrd="0" presId="urn:microsoft.com/office/officeart/2005/8/layout/vProcess5"/>
    <dgm:cxn modelId="{5DAD8D0A-C2D9-4D70-B1D1-AA4AAB4C8A5D}" srcId="{0E6776E5-3539-4D64-8B76-B0796E4BF32B}" destId="{7ED0813E-A341-42B0-A331-CE5268369F97}" srcOrd="1" destOrd="0" parTransId="{B36DCD7C-6334-490B-B451-694181BE15A8}" sibTransId="{C5D4A5F5-EA01-44EF-861B-E956D552657D}"/>
    <dgm:cxn modelId="{4B516316-D91F-4A3F-B0EA-DE660BA671A8}" srcId="{0E6776E5-3539-4D64-8B76-B0796E4BF32B}" destId="{DB8A96EF-E0E0-4A3F-9725-DFEF9A9E5DFF}" srcOrd="3" destOrd="0" parTransId="{AC007352-F312-4430-9478-850AC4662C22}" sibTransId="{7631F59A-CD0B-4CB5-837A-9CD49D09676D}"/>
    <dgm:cxn modelId="{127BB981-37B1-4A4D-A057-7CDBF86D18C4}" type="presOf" srcId="{5719A4E2-1ACD-4E13-858E-AE320F92C170}" destId="{EB4EE81E-0B21-459F-9D7B-1397F40633BE}" srcOrd="1" destOrd="0" presId="urn:microsoft.com/office/officeart/2005/8/layout/vProcess5"/>
    <dgm:cxn modelId="{9DB653C8-DB14-49AC-890A-48F124925BF7}" srcId="{0E6776E5-3539-4D64-8B76-B0796E4BF32B}" destId="{258EE77A-09F1-4591-8B13-A900BE0DA366}" srcOrd="0" destOrd="0" parTransId="{47B9344A-9840-46C1-8D9A-91A7895F35EC}" sibTransId="{9038E4E5-AFA0-45FA-91E6-A04381CEE4F0}"/>
    <dgm:cxn modelId="{CCAB4BB4-59F5-467E-9413-215EA658B724}" type="presOf" srcId="{7ED0813E-A341-42B0-A331-CE5268369F97}" destId="{4CBF2AC8-E52A-4FC2-94F2-8E6E1A80DEDB}" srcOrd="0" destOrd="0" presId="urn:microsoft.com/office/officeart/2005/8/layout/vProcess5"/>
    <dgm:cxn modelId="{DADF5413-20CE-46D2-B34B-5F1D2B5CD074}" srcId="{0E6776E5-3539-4D64-8B76-B0796E4BF32B}" destId="{EE967601-1555-4CA7-8B00-902293CB9724}" srcOrd="7" destOrd="0" parTransId="{C23F53CA-889C-4DD2-AB5D-5DEFBBFABD02}" sibTransId="{10826FD8-E1C9-4D9D-943B-00CF781EE9C8}"/>
    <dgm:cxn modelId="{A94B21CC-4A74-4BC8-9269-85A488168DA8}" type="presOf" srcId="{D389CDC7-1C44-4D70-B57D-6DA5B0622544}" destId="{0636EAA7-038A-41E7-9F87-6FEDA4A8D0EA}" srcOrd="0" destOrd="0" presId="urn:microsoft.com/office/officeart/2005/8/layout/vProcess5"/>
    <dgm:cxn modelId="{F2910C7C-9B1B-42F0-915A-6FD473DA2EAC}" type="presOf" srcId="{DB8A96EF-E0E0-4A3F-9725-DFEF9A9E5DFF}" destId="{E6C68825-9C5A-4D07-8F06-EF393235E937}" srcOrd="1" destOrd="0" presId="urn:microsoft.com/office/officeart/2005/8/layout/vProcess5"/>
    <dgm:cxn modelId="{C64FB3CB-3FEB-402D-9384-733082F56F86}" type="presOf" srcId="{7ED0813E-A341-42B0-A331-CE5268369F97}" destId="{B22B8296-CB20-4B40-94E5-44A3EB7AF942}" srcOrd="1" destOrd="0" presId="urn:microsoft.com/office/officeart/2005/8/layout/vProcess5"/>
    <dgm:cxn modelId="{B9A7CB0B-2041-48CF-AA8C-00718E6E2C1E}" type="presOf" srcId="{BD213579-251D-4E28-810F-C9668627EF16}" destId="{D5817A16-2F4B-4D87-B2A4-3A1D287E591E}" srcOrd="1" destOrd="0" presId="urn:microsoft.com/office/officeart/2005/8/layout/vProcess5"/>
    <dgm:cxn modelId="{4929DD00-9B6A-4438-A58A-C72EB56FF84F}" srcId="{0E6776E5-3539-4D64-8B76-B0796E4BF32B}" destId="{E3F05DE2-ADA8-41D6-BE58-4A4C1FEFD559}" srcOrd="6" destOrd="0" parTransId="{238164A0-1D80-45E6-B1D2-10BBC266C069}" sibTransId="{04D06C53-E1CA-460F-A1BF-B8296592DB53}"/>
    <dgm:cxn modelId="{FE45830D-60C8-4315-9C9D-194834B67577}" type="presParOf" srcId="{C6FB52A1-6931-4410-93ED-832F28032702}" destId="{1158C55C-90A8-42D5-834D-731A3751E05F}" srcOrd="0" destOrd="0" presId="urn:microsoft.com/office/officeart/2005/8/layout/vProcess5"/>
    <dgm:cxn modelId="{3201807A-9A45-4314-85BE-85FCD32491E8}" type="presParOf" srcId="{C6FB52A1-6931-4410-93ED-832F28032702}" destId="{251303F1-1A8D-4606-BAB6-CE1420EA90F8}" srcOrd="1" destOrd="0" presId="urn:microsoft.com/office/officeart/2005/8/layout/vProcess5"/>
    <dgm:cxn modelId="{65CD2663-FB9C-4F0F-8C90-3F6A55DD0B17}" type="presParOf" srcId="{C6FB52A1-6931-4410-93ED-832F28032702}" destId="{4CBF2AC8-E52A-4FC2-94F2-8E6E1A80DEDB}" srcOrd="2" destOrd="0" presId="urn:microsoft.com/office/officeart/2005/8/layout/vProcess5"/>
    <dgm:cxn modelId="{89F5137D-B252-45AC-B301-6317EDBDD58A}" type="presParOf" srcId="{C6FB52A1-6931-4410-93ED-832F28032702}" destId="{226FAEDE-097C-4F3A-85D5-E2CF007B1BC5}" srcOrd="3" destOrd="0" presId="urn:microsoft.com/office/officeart/2005/8/layout/vProcess5"/>
    <dgm:cxn modelId="{460B588F-1008-460C-B8BC-136ED3758A5B}" type="presParOf" srcId="{C6FB52A1-6931-4410-93ED-832F28032702}" destId="{3D526FF7-342C-4850-95DE-BCC976695BB8}" srcOrd="4" destOrd="0" presId="urn:microsoft.com/office/officeart/2005/8/layout/vProcess5"/>
    <dgm:cxn modelId="{08CD12E5-F9E8-4DCD-9667-30A6FAEBFD3D}" type="presParOf" srcId="{C6FB52A1-6931-4410-93ED-832F28032702}" destId="{CAF2BB37-3B66-41EF-8B5E-8DC98C30C94A}" srcOrd="5" destOrd="0" presId="urn:microsoft.com/office/officeart/2005/8/layout/vProcess5"/>
    <dgm:cxn modelId="{9CE88942-DDDC-4D52-98C7-DB53EB4FC406}" type="presParOf" srcId="{C6FB52A1-6931-4410-93ED-832F28032702}" destId="{61D37C64-EC82-447E-BE57-94590B31D46F}" srcOrd="6" destOrd="0" presId="urn:microsoft.com/office/officeart/2005/8/layout/vProcess5"/>
    <dgm:cxn modelId="{DD1E4AB9-AA77-4AE8-AA9D-70CC07F28C58}" type="presParOf" srcId="{C6FB52A1-6931-4410-93ED-832F28032702}" destId="{FCBFEA94-026E-44E1-8D31-70F0D046FDC6}" srcOrd="7" destOrd="0" presId="urn:microsoft.com/office/officeart/2005/8/layout/vProcess5"/>
    <dgm:cxn modelId="{F2F4B76A-235D-4635-B199-C6461B4020E1}" type="presParOf" srcId="{C6FB52A1-6931-4410-93ED-832F28032702}" destId="{0636EAA7-038A-41E7-9F87-6FEDA4A8D0EA}" srcOrd="8" destOrd="0" presId="urn:microsoft.com/office/officeart/2005/8/layout/vProcess5"/>
    <dgm:cxn modelId="{7CC14B31-AABB-4746-BA22-AD12FB8E402E}" type="presParOf" srcId="{C6FB52A1-6931-4410-93ED-832F28032702}" destId="{966C4E57-F42B-41FB-B9EF-6817FEF4667F}" srcOrd="9" destOrd="0" presId="urn:microsoft.com/office/officeart/2005/8/layout/vProcess5"/>
    <dgm:cxn modelId="{3D258571-CCCC-4489-A2F8-054B6D5194E7}" type="presParOf" srcId="{C6FB52A1-6931-4410-93ED-832F28032702}" destId="{C2FF0485-EBD4-4105-B5A3-7A0D213B251E}" srcOrd="10" destOrd="0" presId="urn:microsoft.com/office/officeart/2005/8/layout/vProcess5"/>
    <dgm:cxn modelId="{C558735B-6CEE-4F01-9527-9E6A97F3B3EE}" type="presParOf" srcId="{C6FB52A1-6931-4410-93ED-832F28032702}" destId="{B22B8296-CB20-4B40-94E5-44A3EB7AF942}" srcOrd="11" destOrd="0" presId="urn:microsoft.com/office/officeart/2005/8/layout/vProcess5"/>
    <dgm:cxn modelId="{8EF52E34-8DEA-4329-ACA0-AF2DF6738935}" type="presParOf" srcId="{C6FB52A1-6931-4410-93ED-832F28032702}" destId="{EB4EE81E-0B21-459F-9D7B-1397F40633BE}" srcOrd="12" destOrd="0" presId="urn:microsoft.com/office/officeart/2005/8/layout/vProcess5"/>
    <dgm:cxn modelId="{1B41013B-F045-46E5-90BC-38D0B7AA87C0}" type="presParOf" srcId="{C6FB52A1-6931-4410-93ED-832F28032702}" destId="{E6C68825-9C5A-4D07-8F06-EF393235E937}" srcOrd="13" destOrd="0" presId="urn:microsoft.com/office/officeart/2005/8/layout/vProcess5"/>
    <dgm:cxn modelId="{072C6DC0-AAA2-40A1-85FB-0D03D1FA3B25}" type="presParOf" srcId="{C6FB52A1-6931-4410-93ED-832F28032702}" destId="{D5817A16-2F4B-4D87-B2A4-3A1D287E591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776E5-3539-4D64-8B76-B0796E4BF32B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6AE0E7C-949E-4070-BE2E-5691968ECE7C}">
      <dgm:prSet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Arial Black" panose="020B0A04020102020204" pitchFamily="34" charset="0"/>
            </a:rPr>
            <a:t>Умеренная неонатальная асфиксия </a:t>
          </a:r>
          <a:endParaRPr lang="ru-R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2161D9CE-01C4-4D5C-A1DE-D44A2A2FD305}" type="parTrans" cxnId="{008ECF6A-D235-402E-9B37-F44282589080}">
      <dgm:prSet/>
      <dgm:spPr/>
      <dgm:t>
        <a:bodyPr/>
        <a:lstStyle/>
        <a:p>
          <a:endParaRPr lang="ru-RU"/>
        </a:p>
      </dgm:t>
    </dgm:pt>
    <dgm:pt modelId="{D30DF38A-9814-4186-85C5-D04AEB15A86F}" type="sibTrans" cxnId="{008ECF6A-D235-402E-9B37-F44282589080}">
      <dgm:prSet/>
      <dgm:spPr/>
      <dgm:t>
        <a:bodyPr/>
        <a:lstStyle/>
        <a:p>
          <a:endParaRPr lang="ru-RU"/>
        </a:p>
      </dgm:t>
    </dgm:pt>
    <dgm:pt modelId="{E3F05DE2-ADA8-41D6-BE58-4A4C1FEFD559}">
      <dgm:prSet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Arial Black" panose="020B0A04020102020204" pitchFamily="34" charset="0"/>
            </a:rPr>
            <a:t>Оценка по шкале </a:t>
          </a:r>
          <a:r>
            <a:rPr lang="ru-RU" dirty="0" err="1" smtClean="0">
              <a:solidFill>
                <a:schemeClr val="bg1"/>
              </a:solidFill>
              <a:latin typeface="Arial Black" panose="020B0A04020102020204" pitchFamily="34" charset="0"/>
            </a:rPr>
            <a:t>Апгар</a:t>
          </a:r>
          <a:r>
            <a:rPr lang="ru-RU" dirty="0" smtClean="0">
              <a:solidFill>
                <a:schemeClr val="bg1"/>
              </a:solidFill>
              <a:latin typeface="Arial Black" panose="020B0A04020102020204" pitchFamily="34" charset="0"/>
            </a:rPr>
            <a:t> через 5 минут менее 6 баллов</a:t>
          </a:r>
          <a:endParaRPr lang="ru-R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238164A0-1D80-45E6-B1D2-10BBC266C069}" type="parTrans" cxnId="{4929DD00-9B6A-4438-A58A-C72EB56FF84F}">
      <dgm:prSet/>
      <dgm:spPr/>
      <dgm:t>
        <a:bodyPr/>
        <a:lstStyle/>
        <a:p>
          <a:endParaRPr lang="ru-RU"/>
        </a:p>
      </dgm:t>
    </dgm:pt>
    <dgm:pt modelId="{04D06C53-E1CA-460F-A1BF-B8296592DB53}" type="sibTrans" cxnId="{4929DD00-9B6A-4438-A58A-C72EB56FF84F}">
      <dgm:prSet/>
      <dgm:spPr/>
      <dgm:t>
        <a:bodyPr/>
        <a:lstStyle/>
        <a:p>
          <a:endParaRPr lang="ru-RU"/>
        </a:p>
      </dgm:t>
    </dgm:pt>
    <dgm:pt modelId="{EE967601-1555-4CA7-8B00-902293CB9724}">
      <dgm:prSet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Arial Black" panose="020B0A04020102020204" pitchFamily="34" charset="0"/>
            </a:rPr>
            <a:t>Тяжелая неонатальная асфиксия </a:t>
          </a:r>
          <a:endParaRPr lang="ru-R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C23F53CA-889C-4DD2-AB5D-5DEFBBFABD02}" type="parTrans" cxnId="{DADF5413-20CE-46D2-B34B-5F1D2B5CD074}">
      <dgm:prSet/>
      <dgm:spPr/>
      <dgm:t>
        <a:bodyPr/>
        <a:lstStyle/>
        <a:p>
          <a:endParaRPr lang="ru-RU"/>
        </a:p>
      </dgm:t>
    </dgm:pt>
    <dgm:pt modelId="{10826FD8-E1C9-4D9D-943B-00CF781EE9C8}" type="sibTrans" cxnId="{DADF5413-20CE-46D2-B34B-5F1D2B5CD074}">
      <dgm:prSet/>
      <dgm:spPr/>
      <dgm:t>
        <a:bodyPr/>
        <a:lstStyle/>
        <a:p>
          <a:endParaRPr lang="ru-RU"/>
        </a:p>
      </dgm:t>
    </dgm:pt>
    <dgm:pt modelId="{CD68A26F-27B2-4D22-B1B2-982366D2A65A}">
      <dgm:prSet/>
      <dgm:spPr/>
      <dgm:t>
        <a:bodyPr/>
        <a:lstStyle/>
        <a:p>
          <a:pPr algn="ctr"/>
          <a:r>
            <a:rPr lang="ru-RU" dirty="0" err="1" smtClean="0">
              <a:solidFill>
                <a:schemeClr val="bg1"/>
              </a:solidFill>
              <a:latin typeface="Arial Black" panose="020B0A04020102020204" pitchFamily="34" charset="0"/>
            </a:rPr>
            <a:t>Персистирование</a:t>
          </a:r>
          <a:r>
            <a:rPr lang="ru-RU" dirty="0" smtClean="0">
              <a:solidFill>
                <a:schemeClr val="bg1"/>
              </a:solidFill>
              <a:latin typeface="Arial Black" panose="020B0A04020102020204" pitchFamily="34" charset="0"/>
            </a:rPr>
            <a:t> оценки по шкале </a:t>
          </a:r>
          <a:r>
            <a:rPr lang="ru-RU" dirty="0" err="1" smtClean="0">
              <a:solidFill>
                <a:schemeClr val="bg1"/>
              </a:solidFill>
              <a:latin typeface="Arial Black" panose="020B0A04020102020204" pitchFamily="34" charset="0"/>
            </a:rPr>
            <a:t>Апгар</a:t>
          </a:r>
          <a:r>
            <a:rPr lang="ru-RU" dirty="0" smtClean="0">
              <a:solidFill>
                <a:schemeClr val="bg1"/>
              </a:solidFill>
              <a:latin typeface="Arial Black" panose="020B0A04020102020204" pitchFamily="34" charset="0"/>
            </a:rPr>
            <a:t> 0-3 балла более 5 минут</a:t>
          </a:r>
          <a:endParaRPr lang="ru-R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8E3AD554-C478-4AF5-A515-6DF1A5D90497}" type="parTrans" cxnId="{AAF55E16-2C82-4D22-AC03-D7C0CFB05EBC}">
      <dgm:prSet/>
      <dgm:spPr/>
      <dgm:t>
        <a:bodyPr/>
        <a:lstStyle/>
        <a:p>
          <a:endParaRPr lang="ru-RU"/>
        </a:p>
      </dgm:t>
    </dgm:pt>
    <dgm:pt modelId="{8191F09A-EEA7-402C-90E3-4BDA770EC62F}" type="sibTrans" cxnId="{AAF55E16-2C82-4D22-AC03-D7C0CFB05EBC}">
      <dgm:prSet/>
      <dgm:spPr/>
      <dgm:t>
        <a:bodyPr/>
        <a:lstStyle/>
        <a:p>
          <a:endParaRPr lang="ru-RU"/>
        </a:p>
      </dgm:t>
    </dgm:pt>
    <dgm:pt modelId="{C6FB52A1-6931-4410-93ED-832F28032702}" type="pres">
      <dgm:prSet presAssocID="{0E6776E5-3539-4D64-8B76-B0796E4BF32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8C55C-90A8-42D5-834D-731A3751E05F}" type="pres">
      <dgm:prSet presAssocID="{0E6776E5-3539-4D64-8B76-B0796E4BF32B}" presName="dummyMaxCanvas" presStyleCnt="0">
        <dgm:presLayoutVars/>
      </dgm:prSet>
      <dgm:spPr/>
    </dgm:pt>
    <dgm:pt modelId="{067567AB-3967-4A8E-A1A8-DA480C1BCE4E}" type="pres">
      <dgm:prSet presAssocID="{0E6776E5-3539-4D64-8B76-B0796E4BF32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435CF-6BC7-4453-8C14-2F35F3BA859F}" type="pres">
      <dgm:prSet presAssocID="{0E6776E5-3539-4D64-8B76-B0796E4BF32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1D114-AC35-45A3-9ECF-E195E9136DC4}" type="pres">
      <dgm:prSet presAssocID="{0E6776E5-3539-4D64-8B76-B0796E4BF32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B581B-C416-4764-B22C-C19AE452D3A0}" type="pres">
      <dgm:prSet presAssocID="{0E6776E5-3539-4D64-8B76-B0796E4BF32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F1611-ED8D-46A4-BEA6-3CFC15512BF3}" type="pres">
      <dgm:prSet presAssocID="{0E6776E5-3539-4D64-8B76-B0796E4BF32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689AB-650D-4D34-A9B2-6131AECB38F9}" type="pres">
      <dgm:prSet presAssocID="{0E6776E5-3539-4D64-8B76-B0796E4BF32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1853C-0D12-4D8B-AB59-EDE4E32C3173}" type="pres">
      <dgm:prSet presAssocID="{0E6776E5-3539-4D64-8B76-B0796E4BF32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697D0-6B58-4C20-9904-89B28388FC91}" type="pres">
      <dgm:prSet presAssocID="{0E6776E5-3539-4D64-8B76-B0796E4BF32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A580-DF7A-4301-BD90-655848280BF6}" type="pres">
      <dgm:prSet presAssocID="{0E6776E5-3539-4D64-8B76-B0796E4BF32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7327F-555D-42F0-884E-4EDF8D224F37}" type="pres">
      <dgm:prSet presAssocID="{0E6776E5-3539-4D64-8B76-B0796E4BF32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71800-AAB5-4716-BEE8-F672FF14FDA3}" type="pres">
      <dgm:prSet presAssocID="{0E6776E5-3539-4D64-8B76-B0796E4BF32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E88653-2530-4969-935C-30268A793831}" type="presOf" srcId="{E3F05DE2-ADA8-41D6-BE58-4A4C1FEFD559}" destId="{88D3A580-DF7A-4301-BD90-655848280BF6}" srcOrd="1" destOrd="0" presId="urn:microsoft.com/office/officeart/2005/8/layout/vProcess5"/>
    <dgm:cxn modelId="{87BE34CE-9003-4BBD-9264-EE888D28128F}" type="presOf" srcId="{CD68A26F-27B2-4D22-B1B2-982366D2A65A}" destId="{2EEB581B-C416-4764-B22C-C19AE452D3A0}" srcOrd="0" destOrd="0" presId="urn:microsoft.com/office/officeart/2005/8/layout/vProcess5"/>
    <dgm:cxn modelId="{AC425D74-6D80-4689-93E7-D5F47E1BB2C5}" type="presOf" srcId="{04D06C53-E1CA-460F-A1BF-B8296592DB53}" destId="{B7A689AB-650D-4D34-A9B2-6131AECB38F9}" srcOrd="0" destOrd="0" presId="urn:microsoft.com/office/officeart/2005/8/layout/vProcess5"/>
    <dgm:cxn modelId="{EC3FF79B-0187-4EFE-B8B7-2CA707AC4039}" type="presOf" srcId="{0E6776E5-3539-4D64-8B76-B0796E4BF32B}" destId="{C6FB52A1-6931-4410-93ED-832F28032702}" srcOrd="0" destOrd="0" presId="urn:microsoft.com/office/officeart/2005/8/layout/vProcess5"/>
    <dgm:cxn modelId="{5B3D9EAE-79C7-4EF6-B0BF-4ADDD010F989}" type="presOf" srcId="{76AE0E7C-949E-4070-BE2E-5691968ECE7C}" destId="{067567AB-3967-4A8E-A1A8-DA480C1BCE4E}" srcOrd="0" destOrd="0" presId="urn:microsoft.com/office/officeart/2005/8/layout/vProcess5"/>
    <dgm:cxn modelId="{B0D6BB93-EC72-46D3-84E6-C07561B06B91}" type="presOf" srcId="{E3F05DE2-ADA8-41D6-BE58-4A4C1FEFD559}" destId="{116435CF-6BC7-4453-8C14-2F35F3BA859F}" srcOrd="0" destOrd="0" presId="urn:microsoft.com/office/officeart/2005/8/layout/vProcess5"/>
    <dgm:cxn modelId="{AAF55E16-2C82-4D22-AC03-D7C0CFB05EBC}" srcId="{0E6776E5-3539-4D64-8B76-B0796E4BF32B}" destId="{CD68A26F-27B2-4D22-B1B2-982366D2A65A}" srcOrd="3" destOrd="0" parTransId="{8E3AD554-C478-4AF5-A515-6DF1A5D90497}" sibTransId="{8191F09A-EEA7-402C-90E3-4BDA770EC62F}"/>
    <dgm:cxn modelId="{51D21F28-1060-49CE-80F4-101406425655}" type="presOf" srcId="{76AE0E7C-949E-4070-BE2E-5691968ECE7C}" destId="{7F9697D0-6B58-4C20-9904-89B28388FC91}" srcOrd="1" destOrd="0" presId="urn:microsoft.com/office/officeart/2005/8/layout/vProcess5"/>
    <dgm:cxn modelId="{87FCC61F-F2FE-49E6-AF92-AA00B3038782}" type="presOf" srcId="{EE967601-1555-4CA7-8B00-902293CB9724}" destId="{EBD1D114-AC35-45A3-9ECF-E195E9136DC4}" srcOrd="0" destOrd="0" presId="urn:microsoft.com/office/officeart/2005/8/layout/vProcess5"/>
    <dgm:cxn modelId="{008ECF6A-D235-402E-9B37-F44282589080}" srcId="{0E6776E5-3539-4D64-8B76-B0796E4BF32B}" destId="{76AE0E7C-949E-4070-BE2E-5691968ECE7C}" srcOrd="0" destOrd="0" parTransId="{2161D9CE-01C4-4D5C-A1DE-D44A2A2FD305}" sibTransId="{D30DF38A-9814-4186-85C5-D04AEB15A86F}"/>
    <dgm:cxn modelId="{3B25648D-227C-433B-ADC8-25504D08DD5C}" type="presOf" srcId="{D30DF38A-9814-4186-85C5-D04AEB15A86F}" destId="{055F1611-ED8D-46A4-BEA6-3CFC15512BF3}" srcOrd="0" destOrd="0" presId="urn:microsoft.com/office/officeart/2005/8/layout/vProcess5"/>
    <dgm:cxn modelId="{A3890A04-B4C4-4821-97DA-21EA55B45BDE}" type="presOf" srcId="{EE967601-1555-4CA7-8B00-902293CB9724}" destId="{F467327F-555D-42F0-884E-4EDF8D224F37}" srcOrd="1" destOrd="0" presId="urn:microsoft.com/office/officeart/2005/8/layout/vProcess5"/>
    <dgm:cxn modelId="{C960B76B-F9CF-40AA-94A3-325787D1B375}" type="presOf" srcId="{CD68A26F-27B2-4D22-B1B2-982366D2A65A}" destId="{2FF71800-AAB5-4716-BEE8-F672FF14FDA3}" srcOrd="1" destOrd="0" presId="urn:microsoft.com/office/officeart/2005/8/layout/vProcess5"/>
    <dgm:cxn modelId="{4929DD00-9B6A-4438-A58A-C72EB56FF84F}" srcId="{0E6776E5-3539-4D64-8B76-B0796E4BF32B}" destId="{E3F05DE2-ADA8-41D6-BE58-4A4C1FEFD559}" srcOrd="1" destOrd="0" parTransId="{238164A0-1D80-45E6-B1D2-10BBC266C069}" sibTransId="{04D06C53-E1CA-460F-A1BF-B8296592DB53}"/>
    <dgm:cxn modelId="{FCC88796-ED98-46A5-8452-096E3520044E}" type="presOf" srcId="{10826FD8-E1C9-4D9D-943B-00CF781EE9C8}" destId="{DCC1853C-0D12-4D8B-AB59-EDE4E32C3173}" srcOrd="0" destOrd="0" presId="urn:microsoft.com/office/officeart/2005/8/layout/vProcess5"/>
    <dgm:cxn modelId="{DADF5413-20CE-46D2-B34B-5F1D2B5CD074}" srcId="{0E6776E5-3539-4D64-8B76-B0796E4BF32B}" destId="{EE967601-1555-4CA7-8B00-902293CB9724}" srcOrd="2" destOrd="0" parTransId="{C23F53CA-889C-4DD2-AB5D-5DEFBBFABD02}" sibTransId="{10826FD8-E1C9-4D9D-943B-00CF781EE9C8}"/>
    <dgm:cxn modelId="{9AEA821B-FAA7-4BDE-8AEE-BADBDF8EB87E}" type="presParOf" srcId="{C6FB52A1-6931-4410-93ED-832F28032702}" destId="{1158C55C-90A8-42D5-834D-731A3751E05F}" srcOrd="0" destOrd="0" presId="urn:microsoft.com/office/officeart/2005/8/layout/vProcess5"/>
    <dgm:cxn modelId="{216AE155-209A-4B55-8824-AF9DB6E081BE}" type="presParOf" srcId="{C6FB52A1-6931-4410-93ED-832F28032702}" destId="{067567AB-3967-4A8E-A1A8-DA480C1BCE4E}" srcOrd="1" destOrd="0" presId="urn:microsoft.com/office/officeart/2005/8/layout/vProcess5"/>
    <dgm:cxn modelId="{A5A1E3EB-E456-4A91-8918-59C7B6E3231D}" type="presParOf" srcId="{C6FB52A1-6931-4410-93ED-832F28032702}" destId="{116435CF-6BC7-4453-8C14-2F35F3BA859F}" srcOrd="2" destOrd="0" presId="urn:microsoft.com/office/officeart/2005/8/layout/vProcess5"/>
    <dgm:cxn modelId="{5BE309EB-9BC9-4A2A-B2B1-DC9D775CC352}" type="presParOf" srcId="{C6FB52A1-6931-4410-93ED-832F28032702}" destId="{EBD1D114-AC35-45A3-9ECF-E195E9136DC4}" srcOrd="3" destOrd="0" presId="urn:microsoft.com/office/officeart/2005/8/layout/vProcess5"/>
    <dgm:cxn modelId="{618390D6-8E97-4DDF-9551-907EB6174D37}" type="presParOf" srcId="{C6FB52A1-6931-4410-93ED-832F28032702}" destId="{2EEB581B-C416-4764-B22C-C19AE452D3A0}" srcOrd="4" destOrd="0" presId="urn:microsoft.com/office/officeart/2005/8/layout/vProcess5"/>
    <dgm:cxn modelId="{74BE5594-1F88-4BB1-8F34-6029FCED7226}" type="presParOf" srcId="{C6FB52A1-6931-4410-93ED-832F28032702}" destId="{055F1611-ED8D-46A4-BEA6-3CFC15512BF3}" srcOrd="5" destOrd="0" presId="urn:microsoft.com/office/officeart/2005/8/layout/vProcess5"/>
    <dgm:cxn modelId="{A02546C1-7990-464C-B449-24813B5FE857}" type="presParOf" srcId="{C6FB52A1-6931-4410-93ED-832F28032702}" destId="{B7A689AB-650D-4D34-A9B2-6131AECB38F9}" srcOrd="6" destOrd="0" presId="urn:microsoft.com/office/officeart/2005/8/layout/vProcess5"/>
    <dgm:cxn modelId="{27739793-DAA0-4FC8-8460-2C1A5D16B49C}" type="presParOf" srcId="{C6FB52A1-6931-4410-93ED-832F28032702}" destId="{DCC1853C-0D12-4D8B-AB59-EDE4E32C3173}" srcOrd="7" destOrd="0" presId="urn:microsoft.com/office/officeart/2005/8/layout/vProcess5"/>
    <dgm:cxn modelId="{41BB7B80-0D34-4259-8A6E-5AD870553098}" type="presParOf" srcId="{C6FB52A1-6931-4410-93ED-832F28032702}" destId="{7F9697D0-6B58-4C20-9904-89B28388FC91}" srcOrd="8" destOrd="0" presId="urn:microsoft.com/office/officeart/2005/8/layout/vProcess5"/>
    <dgm:cxn modelId="{F35A66EF-2581-422E-B2F9-00388574ECB4}" type="presParOf" srcId="{C6FB52A1-6931-4410-93ED-832F28032702}" destId="{88D3A580-DF7A-4301-BD90-655848280BF6}" srcOrd="9" destOrd="0" presId="urn:microsoft.com/office/officeart/2005/8/layout/vProcess5"/>
    <dgm:cxn modelId="{1F445433-87DC-4F3D-B370-D10E904AEED1}" type="presParOf" srcId="{C6FB52A1-6931-4410-93ED-832F28032702}" destId="{F467327F-555D-42F0-884E-4EDF8D224F37}" srcOrd="10" destOrd="0" presId="urn:microsoft.com/office/officeart/2005/8/layout/vProcess5"/>
    <dgm:cxn modelId="{08ED76B9-033F-4511-B8A2-E7EC56837E0E}" type="presParOf" srcId="{C6FB52A1-6931-4410-93ED-832F28032702}" destId="{2FF71800-AAB5-4716-BEE8-F672FF14FDA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EB4607-35F0-4FA2-A0F5-44314358E9F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52524A-A5D4-48CA-845A-D48D47437381}">
      <dgm:prSet/>
      <dgm:spPr/>
      <dgm:t>
        <a:bodyPr/>
        <a:lstStyle/>
        <a:p>
          <a:pPr rtl="0"/>
          <a:r>
            <a:rPr lang="ru-RU" dirty="0" smtClean="0"/>
            <a:t>8 баллов и более через 1 мин после рождения отсутствие асфиксии новорожденного</a:t>
          </a:r>
          <a:endParaRPr lang="ru-RU" dirty="0"/>
        </a:p>
      </dgm:t>
    </dgm:pt>
    <dgm:pt modelId="{7A7B2CD8-83CD-4FD5-99FB-3BAB3D69BC44}" type="parTrans" cxnId="{FA3A6572-C4C8-4AE7-BE82-887216D9292E}">
      <dgm:prSet/>
      <dgm:spPr/>
      <dgm:t>
        <a:bodyPr/>
        <a:lstStyle/>
        <a:p>
          <a:endParaRPr lang="ru-RU"/>
        </a:p>
      </dgm:t>
    </dgm:pt>
    <dgm:pt modelId="{619D8E0F-7A26-4DF8-98B4-E60E6E8A3CF4}" type="sibTrans" cxnId="{FA3A6572-C4C8-4AE7-BE82-887216D9292E}">
      <dgm:prSet/>
      <dgm:spPr/>
      <dgm:t>
        <a:bodyPr/>
        <a:lstStyle/>
        <a:p>
          <a:endParaRPr lang="ru-RU"/>
        </a:p>
      </dgm:t>
    </dgm:pt>
    <dgm:pt modelId="{9AC9EC29-7F2B-45C1-B398-CFD616317765}">
      <dgm:prSet/>
      <dgm:spPr/>
      <dgm:t>
        <a:bodyPr/>
        <a:lstStyle/>
        <a:p>
          <a:pPr rtl="0"/>
          <a:r>
            <a:rPr lang="ru-RU" smtClean="0"/>
            <a:t>4–7 баллов —  умеренная асфиксия </a:t>
          </a:r>
          <a:endParaRPr lang="ru-RU"/>
        </a:p>
      </dgm:t>
    </dgm:pt>
    <dgm:pt modelId="{FDDCF680-A23B-41C9-A6B5-22FDF315BB56}" type="parTrans" cxnId="{BF40C173-7214-47B4-B0DA-AF9B0B2DB1FA}">
      <dgm:prSet/>
      <dgm:spPr/>
      <dgm:t>
        <a:bodyPr/>
        <a:lstStyle/>
        <a:p>
          <a:endParaRPr lang="ru-RU"/>
        </a:p>
      </dgm:t>
    </dgm:pt>
    <dgm:pt modelId="{1F6C1D13-16CD-4E5C-B090-FDC5B479609A}" type="sibTrans" cxnId="{BF40C173-7214-47B4-B0DA-AF9B0B2DB1FA}">
      <dgm:prSet/>
      <dgm:spPr/>
      <dgm:t>
        <a:bodyPr/>
        <a:lstStyle/>
        <a:p>
          <a:endParaRPr lang="ru-RU"/>
        </a:p>
      </dgm:t>
    </dgm:pt>
    <dgm:pt modelId="{BABD3C2F-8F45-4D24-93A2-FF20D7EFCC07}">
      <dgm:prSet/>
      <dgm:spPr/>
      <dgm:t>
        <a:bodyPr/>
        <a:lstStyle/>
        <a:p>
          <a:pPr rtl="0"/>
          <a:r>
            <a:rPr lang="ru-RU" smtClean="0"/>
            <a:t>1–3 балла — тяжёлая асфиксия</a:t>
          </a:r>
          <a:endParaRPr lang="ru-RU"/>
        </a:p>
      </dgm:t>
    </dgm:pt>
    <dgm:pt modelId="{4C0DBB7A-D1C2-40BB-B853-BA0775840278}" type="parTrans" cxnId="{47D71D96-5CE1-4037-BBF4-55A02CF8321A}">
      <dgm:prSet/>
      <dgm:spPr/>
      <dgm:t>
        <a:bodyPr/>
        <a:lstStyle/>
        <a:p>
          <a:endParaRPr lang="ru-RU"/>
        </a:p>
      </dgm:t>
    </dgm:pt>
    <dgm:pt modelId="{71F0A85D-1634-42D9-9DFC-13E5147B5303}" type="sibTrans" cxnId="{47D71D96-5CE1-4037-BBF4-55A02CF8321A}">
      <dgm:prSet/>
      <dgm:spPr/>
      <dgm:t>
        <a:bodyPr/>
        <a:lstStyle/>
        <a:p>
          <a:endParaRPr lang="ru-RU"/>
        </a:p>
      </dgm:t>
    </dgm:pt>
    <dgm:pt modelId="{66783760-273E-4AAD-8D92-24BC2BC68FC6}">
      <dgm:prSet/>
      <dgm:spPr/>
      <dgm:t>
        <a:bodyPr/>
        <a:lstStyle/>
        <a:p>
          <a:pPr rtl="0"/>
          <a:r>
            <a:rPr lang="ru-RU" smtClean="0"/>
            <a:t>Оценка по Апгар через 5 мин после рождения имеет прогностическое значение, и отражает эффективность (или неэффективность) реанимационных мероприятий. </a:t>
          </a:r>
          <a:endParaRPr lang="ru-RU"/>
        </a:p>
      </dgm:t>
    </dgm:pt>
    <dgm:pt modelId="{23585FC2-ED0D-4730-8ABD-A28F3284429D}" type="parTrans" cxnId="{5C284DDB-E9D3-4967-BD85-FAE3E124DA9F}">
      <dgm:prSet/>
      <dgm:spPr/>
      <dgm:t>
        <a:bodyPr/>
        <a:lstStyle/>
        <a:p>
          <a:endParaRPr lang="ru-RU"/>
        </a:p>
      </dgm:t>
    </dgm:pt>
    <dgm:pt modelId="{D17954DA-07A9-4289-9978-D71D09729D76}" type="sibTrans" cxnId="{5C284DDB-E9D3-4967-BD85-FAE3E124DA9F}">
      <dgm:prSet/>
      <dgm:spPr/>
      <dgm:t>
        <a:bodyPr/>
        <a:lstStyle/>
        <a:p>
          <a:endParaRPr lang="ru-RU"/>
        </a:p>
      </dgm:t>
    </dgm:pt>
    <dgm:pt modelId="{7482CC1C-C51E-4F17-B973-B3273C1FA2EF}">
      <dgm:prSet/>
      <dgm:spPr/>
      <dgm:t>
        <a:bodyPr/>
        <a:lstStyle/>
        <a:p>
          <a:pPr rtl="0"/>
          <a:r>
            <a:rPr lang="ru-RU" smtClean="0"/>
            <a:t>Оценка в 0 баллов через 10 минут после рождения прекращение первичной реанимации</a:t>
          </a:r>
          <a:endParaRPr lang="ru-RU"/>
        </a:p>
      </dgm:t>
    </dgm:pt>
    <dgm:pt modelId="{666175AB-27F4-4733-8F76-6BA1A6A86E09}" type="parTrans" cxnId="{3CC647FB-D9EE-4F44-9CAE-E697C6419E04}">
      <dgm:prSet/>
      <dgm:spPr/>
      <dgm:t>
        <a:bodyPr/>
        <a:lstStyle/>
        <a:p>
          <a:endParaRPr lang="ru-RU"/>
        </a:p>
      </dgm:t>
    </dgm:pt>
    <dgm:pt modelId="{FC4F344A-F8AD-47ED-875C-BAE064894C98}" type="sibTrans" cxnId="{3CC647FB-D9EE-4F44-9CAE-E697C6419E04}">
      <dgm:prSet/>
      <dgm:spPr/>
      <dgm:t>
        <a:bodyPr/>
        <a:lstStyle/>
        <a:p>
          <a:endParaRPr lang="ru-RU"/>
        </a:p>
      </dgm:t>
    </dgm:pt>
    <dgm:pt modelId="{8D4F8392-56A0-48EF-9F6D-CE42825F41B6}">
      <dgm:prSet/>
      <dgm:spPr/>
      <dgm:t>
        <a:bodyPr/>
        <a:lstStyle/>
        <a:p>
          <a:pPr rtl="0"/>
          <a:r>
            <a:rPr lang="ru-RU" smtClean="0"/>
            <a:t>Первая и вторая оценка по Апгар вписывается в соответствующие графы истории развития новорожденного. </a:t>
          </a:r>
          <a:endParaRPr lang="ru-RU"/>
        </a:p>
      </dgm:t>
    </dgm:pt>
    <dgm:pt modelId="{F004F532-86B7-40E4-8065-30435ED5C64D}" type="parTrans" cxnId="{43BEF157-D51B-4691-813B-A219A5F2CD65}">
      <dgm:prSet/>
      <dgm:spPr/>
      <dgm:t>
        <a:bodyPr/>
        <a:lstStyle/>
        <a:p>
          <a:endParaRPr lang="ru-RU"/>
        </a:p>
      </dgm:t>
    </dgm:pt>
    <dgm:pt modelId="{DA9D1F21-4053-4ECD-BC42-7DD87B292F68}" type="sibTrans" cxnId="{43BEF157-D51B-4691-813B-A219A5F2CD65}">
      <dgm:prSet/>
      <dgm:spPr/>
      <dgm:t>
        <a:bodyPr/>
        <a:lstStyle/>
        <a:p>
          <a:endParaRPr lang="ru-RU"/>
        </a:p>
      </dgm:t>
    </dgm:pt>
    <dgm:pt modelId="{F29DDF22-C7C4-4DCF-829A-D62179033941}">
      <dgm:prSet/>
      <dgm:spPr/>
      <dgm:t>
        <a:bodyPr/>
        <a:lstStyle/>
        <a:p>
          <a:pPr rtl="0"/>
          <a:r>
            <a:rPr lang="ru-RU" smtClean="0"/>
            <a:t>В случаях проведения первичной реанимации в историю развития новорожденного вклеивается вкладыш-карта первичной реанимации новорожденных</a:t>
          </a:r>
          <a:endParaRPr lang="ru-RU"/>
        </a:p>
      </dgm:t>
    </dgm:pt>
    <dgm:pt modelId="{9EA38E26-53FC-4EE5-827F-7A653A675A7C}" type="parTrans" cxnId="{7E00171A-5D81-4864-A080-7F5E6B20A942}">
      <dgm:prSet/>
      <dgm:spPr/>
      <dgm:t>
        <a:bodyPr/>
        <a:lstStyle/>
        <a:p>
          <a:endParaRPr lang="ru-RU"/>
        </a:p>
      </dgm:t>
    </dgm:pt>
    <dgm:pt modelId="{DD601246-D4DA-4260-8B4E-39C54443E5DC}" type="sibTrans" cxnId="{7E00171A-5D81-4864-A080-7F5E6B20A942}">
      <dgm:prSet/>
      <dgm:spPr/>
      <dgm:t>
        <a:bodyPr/>
        <a:lstStyle/>
        <a:p>
          <a:endParaRPr lang="ru-RU"/>
        </a:p>
      </dgm:t>
    </dgm:pt>
    <dgm:pt modelId="{98A66F1D-6ADA-4AFD-84EE-02C36675221F}" type="pres">
      <dgm:prSet presAssocID="{DAEB4607-35F0-4FA2-A0F5-44314358E9F4}" presName="linear" presStyleCnt="0">
        <dgm:presLayoutVars>
          <dgm:animLvl val="lvl"/>
          <dgm:resizeHandles val="exact"/>
        </dgm:presLayoutVars>
      </dgm:prSet>
      <dgm:spPr/>
    </dgm:pt>
    <dgm:pt modelId="{8DCF2875-6986-49C1-A9D5-BD5406E2F514}" type="pres">
      <dgm:prSet presAssocID="{9E52524A-A5D4-48CA-845A-D48D4743738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C0151-FB09-4C77-9FC0-27D1900150F4}" type="pres">
      <dgm:prSet presAssocID="{619D8E0F-7A26-4DF8-98B4-E60E6E8A3CF4}" presName="spacer" presStyleCnt="0"/>
      <dgm:spPr/>
    </dgm:pt>
    <dgm:pt modelId="{9E9E2CEC-4C9D-47D8-B944-13A67D258CD2}" type="pres">
      <dgm:prSet presAssocID="{9AC9EC29-7F2B-45C1-B398-CFD61631776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F0F7817-C6B6-4499-92F7-E18C8B525282}" type="pres">
      <dgm:prSet presAssocID="{1F6C1D13-16CD-4E5C-B090-FDC5B479609A}" presName="spacer" presStyleCnt="0"/>
      <dgm:spPr/>
    </dgm:pt>
    <dgm:pt modelId="{E40394A1-B27C-4FCB-B942-021ECAB215F4}" type="pres">
      <dgm:prSet presAssocID="{BABD3C2F-8F45-4D24-93A2-FF20D7EFCC0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D6EDC88-AEBA-4AFE-9286-F17888193055}" type="pres">
      <dgm:prSet presAssocID="{71F0A85D-1634-42D9-9DFC-13E5147B5303}" presName="spacer" presStyleCnt="0"/>
      <dgm:spPr/>
    </dgm:pt>
    <dgm:pt modelId="{11537C0D-10FF-4EEE-ACC3-0AEE21D2A497}" type="pres">
      <dgm:prSet presAssocID="{66783760-273E-4AAD-8D92-24BC2BC68FC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4791DA1-742C-4A9B-9EFF-07F164227443}" type="pres">
      <dgm:prSet presAssocID="{D17954DA-07A9-4289-9978-D71D09729D76}" presName="spacer" presStyleCnt="0"/>
      <dgm:spPr/>
    </dgm:pt>
    <dgm:pt modelId="{DFFE6A42-BCBA-4246-8070-231225CA4F78}" type="pres">
      <dgm:prSet presAssocID="{7482CC1C-C51E-4F17-B973-B3273C1FA2E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B6AEB69-CB59-402A-B3E4-535BE137EBE3}" type="pres">
      <dgm:prSet presAssocID="{FC4F344A-F8AD-47ED-875C-BAE064894C98}" presName="spacer" presStyleCnt="0"/>
      <dgm:spPr/>
    </dgm:pt>
    <dgm:pt modelId="{62063251-A8F4-4E1D-BFC7-E4767544A550}" type="pres">
      <dgm:prSet presAssocID="{8D4F8392-56A0-48EF-9F6D-CE42825F41B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B6B3D81-CB29-45CD-BCDE-0BDC94EE2CFB}" type="pres">
      <dgm:prSet presAssocID="{DA9D1F21-4053-4ECD-BC42-7DD87B292F68}" presName="spacer" presStyleCnt="0"/>
      <dgm:spPr/>
    </dgm:pt>
    <dgm:pt modelId="{59323CFA-5DBD-422C-9EB4-6F174DFC7BD9}" type="pres">
      <dgm:prSet presAssocID="{F29DDF22-C7C4-4DCF-829A-D6217903394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3BEF157-D51B-4691-813B-A219A5F2CD65}" srcId="{DAEB4607-35F0-4FA2-A0F5-44314358E9F4}" destId="{8D4F8392-56A0-48EF-9F6D-CE42825F41B6}" srcOrd="5" destOrd="0" parTransId="{F004F532-86B7-40E4-8065-30435ED5C64D}" sibTransId="{DA9D1F21-4053-4ECD-BC42-7DD87B292F68}"/>
    <dgm:cxn modelId="{7E00171A-5D81-4864-A080-7F5E6B20A942}" srcId="{DAEB4607-35F0-4FA2-A0F5-44314358E9F4}" destId="{F29DDF22-C7C4-4DCF-829A-D62179033941}" srcOrd="6" destOrd="0" parTransId="{9EA38E26-53FC-4EE5-827F-7A653A675A7C}" sibTransId="{DD601246-D4DA-4260-8B4E-39C54443E5DC}"/>
    <dgm:cxn modelId="{5C284DDB-E9D3-4967-BD85-FAE3E124DA9F}" srcId="{DAEB4607-35F0-4FA2-A0F5-44314358E9F4}" destId="{66783760-273E-4AAD-8D92-24BC2BC68FC6}" srcOrd="3" destOrd="0" parTransId="{23585FC2-ED0D-4730-8ABD-A28F3284429D}" sibTransId="{D17954DA-07A9-4289-9978-D71D09729D76}"/>
    <dgm:cxn modelId="{BF40C173-7214-47B4-B0DA-AF9B0B2DB1FA}" srcId="{DAEB4607-35F0-4FA2-A0F5-44314358E9F4}" destId="{9AC9EC29-7F2B-45C1-B398-CFD616317765}" srcOrd="1" destOrd="0" parTransId="{FDDCF680-A23B-41C9-A6B5-22FDF315BB56}" sibTransId="{1F6C1D13-16CD-4E5C-B090-FDC5B479609A}"/>
    <dgm:cxn modelId="{6D91CB3C-B4CB-4C64-AE1C-7A2C6C5598F5}" type="presOf" srcId="{9E52524A-A5D4-48CA-845A-D48D47437381}" destId="{8DCF2875-6986-49C1-A9D5-BD5406E2F514}" srcOrd="0" destOrd="0" presId="urn:microsoft.com/office/officeart/2005/8/layout/vList2"/>
    <dgm:cxn modelId="{E450EADA-9478-486F-AF0F-65748B914BDC}" type="presOf" srcId="{9AC9EC29-7F2B-45C1-B398-CFD616317765}" destId="{9E9E2CEC-4C9D-47D8-B944-13A67D258CD2}" srcOrd="0" destOrd="0" presId="urn:microsoft.com/office/officeart/2005/8/layout/vList2"/>
    <dgm:cxn modelId="{DEE3FBDA-5563-44B5-967D-740F7BC901A3}" type="presOf" srcId="{F29DDF22-C7C4-4DCF-829A-D62179033941}" destId="{59323CFA-5DBD-422C-9EB4-6F174DFC7BD9}" srcOrd="0" destOrd="0" presId="urn:microsoft.com/office/officeart/2005/8/layout/vList2"/>
    <dgm:cxn modelId="{7ADFA887-3609-4A34-8858-EEDA42517705}" type="presOf" srcId="{66783760-273E-4AAD-8D92-24BC2BC68FC6}" destId="{11537C0D-10FF-4EEE-ACC3-0AEE21D2A497}" srcOrd="0" destOrd="0" presId="urn:microsoft.com/office/officeart/2005/8/layout/vList2"/>
    <dgm:cxn modelId="{03F03660-5692-4C1F-8FBD-D7AAF3CD45AF}" type="presOf" srcId="{DAEB4607-35F0-4FA2-A0F5-44314358E9F4}" destId="{98A66F1D-6ADA-4AFD-84EE-02C36675221F}" srcOrd="0" destOrd="0" presId="urn:microsoft.com/office/officeart/2005/8/layout/vList2"/>
    <dgm:cxn modelId="{F26AD246-7605-4E91-BE9B-1BCB75A39F29}" type="presOf" srcId="{8D4F8392-56A0-48EF-9F6D-CE42825F41B6}" destId="{62063251-A8F4-4E1D-BFC7-E4767544A550}" srcOrd="0" destOrd="0" presId="urn:microsoft.com/office/officeart/2005/8/layout/vList2"/>
    <dgm:cxn modelId="{3CC647FB-D9EE-4F44-9CAE-E697C6419E04}" srcId="{DAEB4607-35F0-4FA2-A0F5-44314358E9F4}" destId="{7482CC1C-C51E-4F17-B973-B3273C1FA2EF}" srcOrd="4" destOrd="0" parTransId="{666175AB-27F4-4733-8F76-6BA1A6A86E09}" sibTransId="{FC4F344A-F8AD-47ED-875C-BAE064894C98}"/>
    <dgm:cxn modelId="{FA3A6572-C4C8-4AE7-BE82-887216D9292E}" srcId="{DAEB4607-35F0-4FA2-A0F5-44314358E9F4}" destId="{9E52524A-A5D4-48CA-845A-D48D47437381}" srcOrd="0" destOrd="0" parTransId="{7A7B2CD8-83CD-4FD5-99FB-3BAB3D69BC44}" sibTransId="{619D8E0F-7A26-4DF8-98B4-E60E6E8A3CF4}"/>
    <dgm:cxn modelId="{47D71D96-5CE1-4037-BBF4-55A02CF8321A}" srcId="{DAEB4607-35F0-4FA2-A0F5-44314358E9F4}" destId="{BABD3C2F-8F45-4D24-93A2-FF20D7EFCC07}" srcOrd="2" destOrd="0" parTransId="{4C0DBB7A-D1C2-40BB-B853-BA0775840278}" sibTransId="{71F0A85D-1634-42D9-9DFC-13E5147B5303}"/>
    <dgm:cxn modelId="{A8FC3C98-CDA3-496E-ABAD-A4916F8AE1E4}" type="presOf" srcId="{7482CC1C-C51E-4F17-B973-B3273C1FA2EF}" destId="{DFFE6A42-BCBA-4246-8070-231225CA4F78}" srcOrd="0" destOrd="0" presId="urn:microsoft.com/office/officeart/2005/8/layout/vList2"/>
    <dgm:cxn modelId="{7AC293EA-EA8E-4338-B1F6-6138144AF947}" type="presOf" srcId="{BABD3C2F-8F45-4D24-93A2-FF20D7EFCC07}" destId="{E40394A1-B27C-4FCB-B942-021ECAB215F4}" srcOrd="0" destOrd="0" presId="urn:microsoft.com/office/officeart/2005/8/layout/vList2"/>
    <dgm:cxn modelId="{2C7440F6-86B8-4A4A-B795-99231C98A080}" type="presParOf" srcId="{98A66F1D-6ADA-4AFD-84EE-02C36675221F}" destId="{8DCF2875-6986-49C1-A9D5-BD5406E2F514}" srcOrd="0" destOrd="0" presId="urn:microsoft.com/office/officeart/2005/8/layout/vList2"/>
    <dgm:cxn modelId="{D6242823-A73F-480C-BFE7-E121BCAE3599}" type="presParOf" srcId="{98A66F1D-6ADA-4AFD-84EE-02C36675221F}" destId="{4A3C0151-FB09-4C77-9FC0-27D1900150F4}" srcOrd="1" destOrd="0" presId="urn:microsoft.com/office/officeart/2005/8/layout/vList2"/>
    <dgm:cxn modelId="{A6C59AEC-004B-4255-9FCF-9493C830CBDF}" type="presParOf" srcId="{98A66F1D-6ADA-4AFD-84EE-02C36675221F}" destId="{9E9E2CEC-4C9D-47D8-B944-13A67D258CD2}" srcOrd="2" destOrd="0" presId="urn:microsoft.com/office/officeart/2005/8/layout/vList2"/>
    <dgm:cxn modelId="{44EF3360-F3FE-4D30-9107-978553F3B25D}" type="presParOf" srcId="{98A66F1D-6ADA-4AFD-84EE-02C36675221F}" destId="{BF0F7817-C6B6-4499-92F7-E18C8B525282}" srcOrd="3" destOrd="0" presId="urn:microsoft.com/office/officeart/2005/8/layout/vList2"/>
    <dgm:cxn modelId="{C99A26D4-1777-4971-B8F9-544CCF7C2A3C}" type="presParOf" srcId="{98A66F1D-6ADA-4AFD-84EE-02C36675221F}" destId="{E40394A1-B27C-4FCB-B942-021ECAB215F4}" srcOrd="4" destOrd="0" presId="urn:microsoft.com/office/officeart/2005/8/layout/vList2"/>
    <dgm:cxn modelId="{F67B15F2-03B7-47F0-9B34-FC9DFCC2931C}" type="presParOf" srcId="{98A66F1D-6ADA-4AFD-84EE-02C36675221F}" destId="{0D6EDC88-AEBA-4AFE-9286-F17888193055}" srcOrd="5" destOrd="0" presId="urn:microsoft.com/office/officeart/2005/8/layout/vList2"/>
    <dgm:cxn modelId="{31453EA3-A56D-4489-81AD-BA8EE7125671}" type="presParOf" srcId="{98A66F1D-6ADA-4AFD-84EE-02C36675221F}" destId="{11537C0D-10FF-4EEE-ACC3-0AEE21D2A497}" srcOrd="6" destOrd="0" presId="urn:microsoft.com/office/officeart/2005/8/layout/vList2"/>
    <dgm:cxn modelId="{69B4D25C-BC93-4AC3-BF6C-133D2DD311E7}" type="presParOf" srcId="{98A66F1D-6ADA-4AFD-84EE-02C36675221F}" destId="{04791DA1-742C-4A9B-9EFF-07F164227443}" srcOrd="7" destOrd="0" presId="urn:microsoft.com/office/officeart/2005/8/layout/vList2"/>
    <dgm:cxn modelId="{F82ED16D-C7BE-4B86-B9F4-2874BCCC996A}" type="presParOf" srcId="{98A66F1D-6ADA-4AFD-84EE-02C36675221F}" destId="{DFFE6A42-BCBA-4246-8070-231225CA4F78}" srcOrd="8" destOrd="0" presId="urn:microsoft.com/office/officeart/2005/8/layout/vList2"/>
    <dgm:cxn modelId="{36230001-909A-4982-AD99-24F3B4058D5E}" type="presParOf" srcId="{98A66F1D-6ADA-4AFD-84EE-02C36675221F}" destId="{CB6AEB69-CB59-402A-B3E4-535BE137EBE3}" srcOrd="9" destOrd="0" presId="urn:microsoft.com/office/officeart/2005/8/layout/vList2"/>
    <dgm:cxn modelId="{F6E7208B-8E22-4F08-9AA9-DE2A50C4183F}" type="presParOf" srcId="{98A66F1D-6ADA-4AFD-84EE-02C36675221F}" destId="{62063251-A8F4-4E1D-BFC7-E4767544A550}" srcOrd="10" destOrd="0" presId="urn:microsoft.com/office/officeart/2005/8/layout/vList2"/>
    <dgm:cxn modelId="{21B21EA0-86BE-478D-AE0C-8224059B3829}" type="presParOf" srcId="{98A66F1D-6ADA-4AFD-84EE-02C36675221F}" destId="{3B6B3D81-CB29-45CD-BCDE-0BDC94EE2CFB}" srcOrd="11" destOrd="0" presId="urn:microsoft.com/office/officeart/2005/8/layout/vList2"/>
    <dgm:cxn modelId="{469E2FF2-73EA-4A32-B9F1-8737E9EFFBC6}" type="presParOf" srcId="{98A66F1D-6ADA-4AFD-84EE-02C36675221F}" destId="{59323CFA-5DBD-422C-9EB4-6F174DFC7BD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848AF-6924-4CA7-8CCE-506F5E3CC624}">
      <dsp:nvSpPr>
        <dsp:cNvPr id="0" name=""/>
        <dsp:cNvSpPr/>
      </dsp:nvSpPr>
      <dsp:spPr>
        <a:xfrm>
          <a:off x="0" y="4167"/>
          <a:ext cx="11378483" cy="7700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Частота патологического состояния 4 -6% от общего числа родов 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89" y="41756"/>
        <a:ext cx="11303305" cy="694828"/>
      </dsp:txXfrm>
    </dsp:sp>
    <dsp:sp modelId="{BA1DB5D8-9213-43C9-AEF4-7161453EACE6}">
      <dsp:nvSpPr>
        <dsp:cNvPr id="0" name=""/>
        <dsp:cNvSpPr/>
      </dsp:nvSpPr>
      <dsp:spPr>
        <a:xfrm>
          <a:off x="0" y="831773"/>
          <a:ext cx="11378483" cy="7700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Гипоксия плода – причина мертворождаемости, младенческой заболеваемости, задержка, нарушение психомоторного и интеллектуального развития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89" y="869362"/>
        <a:ext cx="11303305" cy="694828"/>
      </dsp:txXfrm>
    </dsp:sp>
    <dsp:sp modelId="{948F8976-440E-431B-8FBF-112D63C2B098}">
      <dsp:nvSpPr>
        <dsp:cNvPr id="0" name=""/>
        <dsp:cNvSpPr/>
      </dsp:nvSpPr>
      <dsp:spPr>
        <a:xfrm>
          <a:off x="0" y="1659379"/>
          <a:ext cx="11378483" cy="7700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Около 90% случаев детского ДЦП обусловлено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интранатальной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гипоксией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89" y="1696968"/>
        <a:ext cx="11303305" cy="694828"/>
      </dsp:txXfrm>
    </dsp:sp>
    <dsp:sp modelId="{024E05FE-6F85-4D02-B9B1-CCF48F3A44AD}">
      <dsp:nvSpPr>
        <dsp:cNvPr id="0" name=""/>
        <dsp:cNvSpPr/>
      </dsp:nvSpPr>
      <dsp:spPr>
        <a:xfrm>
          <a:off x="0" y="2486985"/>
          <a:ext cx="11378483" cy="7700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Не только медицинская, но и социальная проблему для ребенка и его окружения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89" y="2524574"/>
        <a:ext cx="11303305" cy="694828"/>
      </dsp:txXfrm>
    </dsp:sp>
    <dsp:sp modelId="{A5AC9511-79EE-46E5-8178-E67A5FE7CF59}">
      <dsp:nvSpPr>
        <dsp:cNvPr id="0" name=""/>
        <dsp:cNvSpPr/>
      </dsp:nvSpPr>
      <dsp:spPr>
        <a:xfrm>
          <a:off x="0" y="3314592"/>
          <a:ext cx="11378483" cy="7700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обновленных подходов к первичной и реанимационной помощи новорожденным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89" y="3352181"/>
        <a:ext cx="11303305" cy="694828"/>
      </dsp:txXfrm>
    </dsp:sp>
    <dsp:sp modelId="{71C0524A-15C8-4C04-B7F3-E3F5282B8396}">
      <dsp:nvSpPr>
        <dsp:cNvPr id="0" name=""/>
        <dsp:cNvSpPr/>
      </dsp:nvSpPr>
      <dsp:spPr>
        <a:xfrm>
          <a:off x="0" y="4142198"/>
          <a:ext cx="11378483" cy="7700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Успешное выхаживание детей с очень низкой и экстремально низкой массой тела при рождении 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89" y="4179787"/>
        <a:ext cx="11303305" cy="694828"/>
      </dsp:txXfrm>
    </dsp:sp>
    <dsp:sp modelId="{CA218CBC-4B5C-403D-BF80-877217587A88}">
      <dsp:nvSpPr>
        <dsp:cNvPr id="0" name=""/>
        <dsp:cNvSpPr/>
      </dsp:nvSpPr>
      <dsp:spPr>
        <a:xfrm>
          <a:off x="0" y="4969804"/>
          <a:ext cx="11378483" cy="7700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неонатальной и младенческой смертности и инвалидности с детства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89" y="5007393"/>
        <a:ext cx="11303305" cy="694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C5DC8-6714-4C15-BC2C-7ABF72E48F7A}">
      <dsp:nvSpPr>
        <dsp:cNvPr id="0" name=""/>
        <dsp:cNvSpPr/>
      </dsp:nvSpPr>
      <dsp:spPr>
        <a:xfrm>
          <a:off x="0" y="5290438"/>
          <a:ext cx="7122017" cy="57892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Угнетение функции надпочечников </a:t>
          </a:r>
          <a:endParaRPr lang="ru-RU" sz="1800" kern="1200" dirty="0">
            <a:latin typeface="Arial Black" panose="020B0A04020102020204" pitchFamily="34" charset="0"/>
          </a:endParaRPr>
        </a:p>
      </dsp:txBody>
      <dsp:txXfrm>
        <a:off x="0" y="5290438"/>
        <a:ext cx="7122017" cy="578929"/>
      </dsp:txXfrm>
    </dsp:sp>
    <dsp:sp modelId="{094F5286-B0D4-4200-A62E-BDD519747F1C}">
      <dsp:nvSpPr>
        <dsp:cNvPr id="0" name=""/>
        <dsp:cNvSpPr/>
      </dsp:nvSpPr>
      <dsp:spPr>
        <a:xfrm rot="10800000">
          <a:off x="0" y="4408728"/>
          <a:ext cx="7122017" cy="890394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Выход </a:t>
          </a:r>
          <a:r>
            <a:rPr lang="ru-RU" sz="1800" kern="1200" dirty="0" err="1" smtClean="0">
              <a:latin typeface="Arial Black" panose="020B0A04020102020204" pitchFamily="34" charset="0"/>
            </a:rPr>
            <a:t>мекония</a:t>
          </a:r>
          <a:r>
            <a:rPr lang="ru-RU" sz="1800" kern="1200" dirty="0" smtClean="0">
              <a:latin typeface="Arial Black" panose="020B0A04020102020204" pitchFamily="34" charset="0"/>
            </a:rPr>
            <a:t> в околоплодные воды</a:t>
          </a:r>
          <a:endParaRPr lang="ru-RU" sz="1800" kern="1200" dirty="0">
            <a:latin typeface="Arial Black" panose="020B0A04020102020204" pitchFamily="34" charset="0"/>
          </a:endParaRPr>
        </a:p>
      </dsp:txBody>
      <dsp:txXfrm rot="10800000">
        <a:off x="0" y="4408728"/>
        <a:ext cx="7122017" cy="578551"/>
      </dsp:txXfrm>
    </dsp:sp>
    <dsp:sp modelId="{59D8CDB2-21EB-49D4-915D-0BADADA60157}">
      <dsp:nvSpPr>
        <dsp:cNvPr id="0" name=""/>
        <dsp:cNvSpPr/>
      </dsp:nvSpPr>
      <dsp:spPr>
        <a:xfrm rot="10800000">
          <a:off x="0" y="3527018"/>
          <a:ext cx="7122017" cy="890394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Уменьшение кровотока– ишемия органов</a:t>
          </a:r>
          <a:endParaRPr lang="ru-RU" sz="1800" kern="1200" dirty="0">
            <a:latin typeface="Arial Black" panose="020B0A04020102020204" pitchFamily="34" charset="0"/>
          </a:endParaRPr>
        </a:p>
      </dsp:txBody>
      <dsp:txXfrm rot="10800000">
        <a:off x="0" y="3527018"/>
        <a:ext cx="7122017" cy="578551"/>
      </dsp:txXfrm>
    </dsp:sp>
    <dsp:sp modelId="{313B35E4-FC59-4D69-AFFA-E25E41A8D05D}">
      <dsp:nvSpPr>
        <dsp:cNvPr id="0" name=""/>
        <dsp:cNvSpPr/>
      </dsp:nvSpPr>
      <dsp:spPr>
        <a:xfrm rot="10800000">
          <a:off x="0" y="2632432"/>
          <a:ext cx="7122017" cy="890394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Увеличение кровотока в мозге, сердце, плаценте</a:t>
          </a:r>
          <a:endParaRPr lang="ru-RU" sz="1800" kern="1200" dirty="0">
            <a:latin typeface="Arial Black" panose="020B0A04020102020204" pitchFamily="34" charset="0"/>
          </a:endParaRPr>
        </a:p>
      </dsp:txBody>
      <dsp:txXfrm rot="10800000">
        <a:off x="0" y="2632432"/>
        <a:ext cx="7122017" cy="578551"/>
      </dsp:txXfrm>
    </dsp:sp>
    <dsp:sp modelId="{E7560974-6387-49BF-AE5A-44E1A1AC0368}">
      <dsp:nvSpPr>
        <dsp:cNvPr id="0" name=""/>
        <dsp:cNvSpPr/>
      </dsp:nvSpPr>
      <dsp:spPr>
        <a:xfrm rot="10800000">
          <a:off x="0" y="1763597"/>
          <a:ext cx="7122017" cy="890394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Централизация и перераспределение кровотока</a:t>
          </a:r>
          <a:endParaRPr lang="ru-RU" sz="1800" kern="1200" dirty="0">
            <a:latin typeface="Arial Black" panose="020B0A04020102020204" pitchFamily="34" charset="0"/>
          </a:endParaRPr>
        </a:p>
      </dsp:txBody>
      <dsp:txXfrm rot="10800000">
        <a:off x="0" y="1763597"/>
        <a:ext cx="7122017" cy="578551"/>
      </dsp:txXfrm>
    </dsp:sp>
    <dsp:sp modelId="{6591BACB-F303-4A29-978E-261833D5523A}">
      <dsp:nvSpPr>
        <dsp:cNvPr id="0" name=""/>
        <dsp:cNvSpPr/>
      </dsp:nvSpPr>
      <dsp:spPr>
        <a:xfrm rot="10800000">
          <a:off x="0" y="881887"/>
          <a:ext cx="7122017" cy="890394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Активация надпочечников плода</a:t>
          </a:r>
          <a:endParaRPr lang="ru-RU" sz="1800" kern="1200" dirty="0">
            <a:latin typeface="Arial Black" panose="020B0A04020102020204" pitchFamily="34" charset="0"/>
          </a:endParaRPr>
        </a:p>
      </dsp:txBody>
      <dsp:txXfrm rot="10800000">
        <a:off x="0" y="881887"/>
        <a:ext cx="7122017" cy="578551"/>
      </dsp:txXfrm>
    </dsp:sp>
    <dsp:sp modelId="{EF7C4C85-808A-4F64-8489-74763909FD68}">
      <dsp:nvSpPr>
        <dsp:cNvPr id="0" name=""/>
        <dsp:cNvSpPr/>
      </dsp:nvSpPr>
      <dsp:spPr>
        <a:xfrm rot="10800000">
          <a:off x="0" y="177"/>
          <a:ext cx="7122017" cy="890394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anose="020B0A04020102020204" pitchFamily="34" charset="0"/>
            </a:rPr>
            <a:t>Уменьшение насыщения крови кислородом</a:t>
          </a:r>
          <a:endParaRPr lang="ru-RU" sz="1800" kern="1200" dirty="0">
            <a:latin typeface="Arial Black" panose="020B0A04020102020204" pitchFamily="34" charset="0"/>
          </a:endParaRPr>
        </a:p>
      </dsp:txBody>
      <dsp:txXfrm rot="10800000">
        <a:off x="0" y="177"/>
        <a:ext cx="7122017" cy="578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303F1-1A8D-4606-BAB6-CE1420EA90F8}">
      <dsp:nvSpPr>
        <dsp:cNvPr id="0" name=""/>
        <dsp:cNvSpPr/>
      </dsp:nvSpPr>
      <dsp:spPr>
        <a:xfrm>
          <a:off x="0" y="0"/>
          <a:ext cx="5685248" cy="1136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Длительная гипоксия </a:t>
          </a:r>
          <a:endParaRPr lang="ru-RU" sz="2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33275" y="33275"/>
        <a:ext cx="4326396" cy="1069539"/>
      </dsp:txXfrm>
    </dsp:sp>
    <dsp:sp modelId="{4CBF2AC8-E52A-4FC2-94F2-8E6E1A80DEDB}">
      <dsp:nvSpPr>
        <dsp:cNvPr id="0" name=""/>
        <dsp:cNvSpPr/>
      </dsp:nvSpPr>
      <dsp:spPr>
        <a:xfrm>
          <a:off x="424547" y="1293879"/>
          <a:ext cx="5685248" cy="1136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Угнетение функции надпочечников </a:t>
          </a:r>
          <a:endParaRPr lang="ru-RU" sz="2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57822" y="1327154"/>
        <a:ext cx="4455692" cy="1069539"/>
      </dsp:txXfrm>
    </dsp:sp>
    <dsp:sp modelId="{226FAEDE-097C-4F3A-85D5-E2CF007B1BC5}">
      <dsp:nvSpPr>
        <dsp:cNvPr id="0" name=""/>
        <dsp:cNvSpPr/>
      </dsp:nvSpPr>
      <dsp:spPr>
        <a:xfrm>
          <a:off x="849095" y="2587759"/>
          <a:ext cx="5685248" cy="1136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Угнетение жизненно важных центров </a:t>
          </a:r>
          <a:endParaRPr lang="ru-RU" sz="20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882370" y="2621034"/>
        <a:ext cx="4455692" cy="1069539"/>
      </dsp:txXfrm>
    </dsp:sp>
    <dsp:sp modelId="{3D526FF7-342C-4850-95DE-BCC976695BB8}">
      <dsp:nvSpPr>
        <dsp:cNvPr id="0" name=""/>
        <dsp:cNvSpPr/>
      </dsp:nvSpPr>
      <dsp:spPr>
        <a:xfrm>
          <a:off x="1273643" y="3881638"/>
          <a:ext cx="5685248" cy="1136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Изменение микроциркуляции</a:t>
          </a:r>
          <a:endParaRPr lang="ru-RU" sz="2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306918" y="3914913"/>
        <a:ext cx="4455692" cy="1069539"/>
      </dsp:txXfrm>
    </dsp:sp>
    <dsp:sp modelId="{CAF2BB37-3B66-41EF-8B5E-8DC98C30C94A}">
      <dsp:nvSpPr>
        <dsp:cNvPr id="0" name=""/>
        <dsp:cNvSpPr/>
      </dsp:nvSpPr>
      <dsp:spPr>
        <a:xfrm>
          <a:off x="1698190" y="5175518"/>
          <a:ext cx="5685248" cy="1136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Гиповолемия</a:t>
          </a:r>
          <a:r>
            <a:rPr lang="ru-RU" sz="2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, отек тканей</a:t>
          </a:r>
          <a:endParaRPr lang="ru-RU" sz="2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731465" y="5208793"/>
        <a:ext cx="4455692" cy="1069539"/>
      </dsp:txXfrm>
    </dsp:sp>
    <dsp:sp modelId="{61D37C64-EC82-447E-BE57-94590B31D46F}">
      <dsp:nvSpPr>
        <dsp:cNvPr id="0" name=""/>
        <dsp:cNvSpPr/>
      </dsp:nvSpPr>
      <dsp:spPr>
        <a:xfrm>
          <a:off x="4946789" y="829976"/>
          <a:ext cx="738458" cy="7384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112942" y="829976"/>
        <a:ext cx="406152" cy="555690"/>
      </dsp:txXfrm>
    </dsp:sp>
    <dsp:sp modelId="{FCBFEA94-026E-44E1-8D31-70F0D046FDC6}">
      <dsp:nvSpPr>
        <dsp:cNvPr id="0" name=""/>
        <dsp:cNvSpPr/>
      </dsp:nvSpPr>
      <dsp:spPr>
        <a:xfrm>
          <a:off x="5371337" y="2123856"/>
          <a:ext cx="738458" cy="7384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537490" y="2123856"/>
        <a:ext cx="406152" cy="555690"/>
      </dsp:txXfrm>
    </dsp:sp>
    <dsp:sp modelId="{0636EAA7-038A-41E7-9F87-6FEDA4A8D0EA}">
      <dsp:nvSpPr>
        <dsp:cNvPr id="0" name=""/>
        <dsp:cNvSpPr/>
      </dsp:nvSpPr>
      <dsp:spPr>
        <a:xfrm>
          <a:off x="5795885" y="3398800"/>
          <a:ext cx="738458" cy="7384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962038" y="3398800"/>
        <a:ext cx="406152" cy="555690"/>
      </dsp:txXfrm>
    </dsp:sp>
    <dsp:sp modelId="{966C4E57-F42B-41FB-B9EF-6817FEF4667F}">
      <dsp:nvSpPr>
        <dsp:cNvPr id="0" name=""/>
        <dsp:cNvSpPr/>
      </dsp:nvSpPr>
      <dsp:spPr>
        <a:xfrm>
          <a:off x="6220433" y="4705303"/>
          <a:ext cx="738458" cy="7384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386586" y="4705303"/>
        <a:ext cx="406152" cy="555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67AB-3967-4A8E-A1A8-DA480C1BCE4E}">
      <dsp:nvSpPr>
        <dsp:cNvPr id="0" name=""/>
        <dsp:cNvSpPr/>
      </dsp:nvSpPr>
      <dsp:spPr>
        <a:xfrm>
          <a:off x="0" y="0"/>
          <a:ext cx="5906751" cy="1388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Умеренная неонатальная асфиксия </a:t>
          </a:r>
          <a:endParaRPr lang="ru-RU" sz="23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0669" y="40669"/>
        <a:ext cx="4291061" cy="1307215"/>
      </dsp:txXfrm>
    </dsp:sp>
    <dsp:sp modelId="{116435CF-6BC7-4453-8C14-2F35F3BA859F}">
      <dsp:nvSpPr>
        <dsp:cNvPr id="0" name=""/>
        <dsp:cNvSpPr/>
      </dsp:nvSpPr>
      <dsp:spPr>
        <a:xfrm>
          <a:off x="494690" y="1641018"/>
          <a:ext cx="5906751" cy="1388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Оценка по шкале </a:t>
          </a:r>
          <a:r>
            <a:rPr lang="ru-RU" sz="2300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Апгар</a:t>
          </a:r>
          <a:r>
            <a:rPr lang="ru-RU" sz="23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через 5 минут менее 6 баллов</a:t>
          </a:r>
          <a:endParaRPr lang="ru-RU" sz="23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35359" y="1681687"/>
        <a:ext cx="4428162" cy="1307215"/>
      </dsp:txXfrm>
    </dsp:sp>
    <dsp:sp modelId="{EBD1D114-AC35-45A3-9ECF-E195E9136DC4}">
      <dsp:nvSpPr>
        <dsp:cNvPr id="0" name=""/>
        <dsp:cNvSpPr/>
      </dsp:nvSpPr>
      <dsp:spPr>
        <a:xfrm>
          <a:off x="981997" y="3282036"/>
          <a:ext cx="5906751" cy="1388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Тяжелая неонатальная асфиксия </a:t>
          </a:r>
          <a:endParaRPr lang="ru-RU" sz="23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022666" y="3322705"/>
        <a:ext cx="4435546" cy="1307215"/>
      </dsp:txXfrm>
    </dsp:sp>
    <dsp:sp modelId="{2EEB581B-C416-4764-B22C-C19AE452D3A0}">
      <dsp:nvSpPr>
        <dsp:cNvPr id="0" name=""/>
        <dsp:cNvSpPr/>
      </dsp:nvSpPr>
      <dsp:spPr>
        <a:xfrm>
          <a:off x="1476687" y="4923054"/>
          <a:ext cx="5906751" cy="1388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Персистирование</a:t>
          </a:r>
          <a:r>
            <a:rPr lang="ru-RU" sz="23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оценки по шкале </a:t>
          </a:r>
          <a:r>
            <a:rPr lang="ru-RU" sz="2300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Апгар</a:t>
          </a:r>
          <a:r>
            <a:rPr lang="ru-RU" sz="23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0-3 балла более 5 минут</a:t>
          </a:r>
          <a:endParaRPr lang="ru-RU" sz="23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517356" y="4963723"/>
        <a:ext cx="4428162" cy="1307215"/>
      </dsp:txXfrm>
    </dsp:sp>
    <dsp:sp modelId="{055F1611-ED8D-46A4-BEA6-3CFC15512BF3}">
      <dsp:nvSpPr>
        <dsp:cNvPr id="0" name=""/>
        <dsp:cNvSpPr/>
      </dsp:nvSpPr>
      <dsp:spPr>
        <a:xfrm>
          <a:off x="5004191" y="1063505"/>
          <a:ext cx="902559" cy="90255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207267" y="1063505"/>
        <a:ext cx="496407" cy="679176"/>
      </dsp:txXfrm>
    </dsp:sp>
    <dsp:sp modelId="{B7A689AB-650D-4D34-A9B2-6131AECB38F9}">
      <dsp:nvSpPr>
        <dsp:cNvPr id="0" name=""/>
        <dsp:cNvSpPr/>
      </dsp:nvSpPr>
      <dsp:spPr>
        <a:xfrm>
          <a:off x="5498881" y="2704524"/>
          <a:ext cx="902559" cy="90255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01957" y="2704524"/>
        <a:ext cx="496407" cy="679176"/>
      </dsp:txXfrm>
    </dsp:sp>
    <dsp:sp modelId="{DCC1853C-0D12-4D8B-AB59-EDE4E32C3173}">
      <dsp:nvSpPr>
        <dsp:cNvPr id="0" name=""/>
        <dsp:cNvSpPr/>
      </dsp:nvSpPr>
      <dsp:spPr>
        <a:xfrm>
          <a:off x="5986188" y="4345542"/>
          <a:ext cx="902559" cy="90255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89264" y="4345542"/>
        <a:ext cx="496407" cy="6791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F2875-6986-49C1-A9D5-BD5406E2F514}">
      <dsp:nvSpPr>
        <dsp:cNvPr id="0" name=""/>
        <dsp:cNvSpPr/>
      </dsp:nvSpPr>
      <dsp:spPr>
        <a:xfrm>
          <a:off x="0" y="84566"/>
          <a:ext cx="1168113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8 баллов и более через 1 мин после рождения отсутствие асфиксии новорожденного</a:t>
          </a:r>
          <a:endParaRPr lang="ru-RU" sz="1700" kern="1200" dirty="0"/>
        </a:p>
      </dsp:txBody>
      <dsp:txXfrm>
        <a:off x="32967" y="117533"/>
        <a:ext cx="11615202" cy="609393"/>
      </dsp:txXfrm>
    </dsp:sp>
    <dsp:sp modelId="{9E9E2CEC-4C9D-47D8-B944-13A67D258CD2}">
      <dsp:nvSpPr>
        <dsp:cNvPr id="0" name=""/>
        <dsp:cNvSpPr/>
      </dsp:nvSpPr>
      <dsp:spPr>
        <a:xfrm>
          <a:off x="0" y="808854"/>
          <a:ext cx="1168113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4–7 баллов —  умеренная асфиксия </a:t>
          </a:r>
          <a:endParaRPr lang="ru-RU" sz="1700" kern="1200"/>
        </a:p>
      </dsp:txBody>
      <dsp:txXfrm>
        <a:off x="32967" y="841821"/>
        <a:ext cx="11615202" cy="609393"/>
      </dsp:txXfrm>
    </dsp:sp>
    <dsp:sp modelId="{E40394A1-B27C-4FCB-B942-021ECAB215F4}">
      <dsp:nvSpPr>
        <dsp:cNvPr id="0" name=""/>
        <dsp:cNvSpPr/>
      </dsp:nvSpPr>
      <dsp:spPr>
        <a:xfrm>
          <a:off x="0" y="1533142"/>
          <a:ext cx="1168113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1–3 балла — тяжёлая асфиксия</a:t>
          </a:r>
          <a:endParaRPr lang="ru-RU" sz="1700" kern="1200"/>
        </a:p>
      </dsp:txBody>
      <dsp:txXfrm>
        <a:off x="32967" y="1566109"/>
        <a:ext cx="11615202" cy="609393"/>
      </dsp:txXfrm>
    </dsp:sp>
    <dsp:sp modelId="{11537C0D-10FF-4EEE-ACC3-0AEE21D2A497}">
      <dsp:nvSpPr>
        <dsp:cNvPr id="0" name=""/>
        <dsp:cNvSpPr/>
      </dsp:nvSpPr>
      <dsp:spPr>
        <a:xfrm>
          <a:off x="0" y="2257429"/>
          <a:ext cx="1168113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Оценка по Апгар через 5 мин после рождения имеет прогностическое значение, и отражает эффективность (или неэффективность) реанимационных мероприятий. </a:t>
          </a:r>
          <a:endParaRPr lang="ru-RU" sz="1700" kern="1200"/>
        </a:p>
      </dsp:txBody>
      <dsp:txXfrm>
        <a:off x="32967" y="2290396"/>
        <a:ext cx="11615202" cy="609393"/>
      </dsp:txXfrm>
    </dsp:sp>
    <dsp:sp modelId="{DFFE6A42-BCBA-4246-8070-231225CA4F78}">
      <dsp:nvSpPr>
        <dsp:cNvPr id="0" name=""/>
        <dsp:cNvSpPr/>
      </dsp:nvSpPr>
      <dsp:spPr>
        <a:xfrm>
          <a:off x="0" y="2981717"/>
          <a:ext cx="1168113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Оценка в 0 баллов через 10 минут после рождения прекращение первичной реанимации</a:t>
          </a:r>
          <a:endParaRPr lang="ru-RU" sz="1700" kern="1200"/>
        </a:p>
      </dsp:txBody>
      <dsp:txXfrm>
        <a:off x="32967" y="3014684"/>
        <a:ext cx="11615202" cy="609393"/>
      </dsp:txXfrm>
    </dsp:sp>
    <dsp:sp modelId="{62063251-A8F4-4E1D-BFC7-E4767544A550}">
      <dsp:nvSpPr>
        <dsp:cNvPr id="0" name=""/>
        <dsp:cNvSpPr/>
      </dsp:nvSpPr>
      <dsp:spPr>
        <a:xfrm>
          <a:off x="0" y="3706004"/>
          <a:ext cx="1168113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Первая и вторая оценка по Апгар вписывается в соответствующие графы истории развития новорожденного. </a:t>
          </a:r>
          <a:endParaRPr lang="ru-RU" sz="1700" kern="1200"/>
        </a:p>
      </dsp:txBody>
      <dsp:txXfrm>
        <a:off x="32967" y="3738971"/>
        <a:ext cx="11615202" cy="609393"/>
      </dsp:txXfrm>
    </dsp:sp>
    <dsp:sp modelId="{59323CFA-5DBD-422C-9EB4-6F174DFC7BD9}">
      <dsp:nvSpPr>
        <dsp:cNvPr id="0" name=""/>
        <dsp:cNvSpPr/>
      </dsp:nvSpPr>
      <dsp:spPr>
        <a:xfrm>
          <a:off x="0" y="4430292"/>
          <a:ext cx="11681136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 случаях проведения первичной реанимации в историю развития новорожденного вклеивается вкладыш-карта первичной реанимации новорожденных</a:t>
          </a:r>
          <a:endParaRPr lang="ru-RU" sz="1700" kern="1200"/>
        </a:p>
      </dsp:txBody>
      <dsp:txXfrm>
        <a:off x="32967" y="4463259"/>
        <a:ext cx="11615202" cy="60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DC359-4A72-442F-9C02-CAB1C7CC422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C1225-9A58-47A2-BF23-031191EF9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1225-9A58-47A2-BF23-031191EF94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8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1225-9A58-47A2-BF23-031191EF945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8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1225-9A58-47A2-BF23-031191EF94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6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1225-9A58-47A2-BF23-031191EF945B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6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9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121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95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381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005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009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012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995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826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417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95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4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429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942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362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664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235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26605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541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56513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441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336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5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26006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2540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1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89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289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714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884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477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30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415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623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059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5568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16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01449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646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088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335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86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525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2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6066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91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623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393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027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585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10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161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086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1431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4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145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2198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680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049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150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641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476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377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81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810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5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801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839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172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244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491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295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2291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984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5529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441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07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033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95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6955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840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835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805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3281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389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6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455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7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148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6469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300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8218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8384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1620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306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255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066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3137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9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5078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497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735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7354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447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904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432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572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165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006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05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53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6947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9505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7343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479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8389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163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6973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7460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4817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385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16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2713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62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9510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5234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107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0743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8809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615352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2967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9867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37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5496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01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022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202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5241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2513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0498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7311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237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0303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86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7117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9013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1036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8341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69246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5432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1216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0271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2960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9238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60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06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4545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278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0140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036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604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5862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7114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184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0425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2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8111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38708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0926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51263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9055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4725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652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5187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353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0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57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612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5381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64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084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561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2169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5666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5730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00201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539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801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1112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2324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4507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6011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400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582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113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437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4184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9622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41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8205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076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8281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0031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2630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22180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095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14866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745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3158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88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69715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61837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7802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157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2514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8923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39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3203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8949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4269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1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78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5961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3381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007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5707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778300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6545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0181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7358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67339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059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40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65471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9530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1488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0370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1674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9285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601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8275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6661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40923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92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0081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85473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6382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196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3595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2583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5298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009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5537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7757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5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0024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3458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6986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0578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4332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4808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33848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1565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92638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965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8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236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2446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3123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7455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6842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5780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9067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7449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637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3251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9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4323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641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5093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62027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7589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53989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4523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9958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5185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7704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40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6621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7666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666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1927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1262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1424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522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1181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2686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8776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185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3564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7985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99433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9833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1235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68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97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5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65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84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68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8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48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68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33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0240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60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323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2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525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94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85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85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50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13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05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02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1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57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2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981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788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409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69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88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817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102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203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716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91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9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984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86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40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49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80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3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78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62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96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06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2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61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9376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1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599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364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01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466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37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954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0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145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603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678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572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680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359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874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370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7556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303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72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slideLayout" Target="../slideLayouts/slideLayout285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84.xml"/><Relationship Id="rId17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4.xml"/><Relationship Id="rId16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Relationship Id="rId14" Type="http://schemas.openxmlformats.org/officeDocument/2006/relationships/slideLayout" Target="../slideLayouts/slideLayout2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slideLayout" Target="../slideLayouts/slideLayout319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17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08.xml"/><Relationship Id="rId16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slideLayout" Target="../slideLayouts/slideLayout3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18" Type="http://schemas.openxmlformats.org/officeDocument/2006/relationships/theme" Target="../theme/theme20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17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slideLayout" Target="../slideLayouts/slideLayout353.xml"/><Relationship Id="rId18" Type="http://schemas.openxmlformats.org/officeDocument/2006/relationships/theme" Target="../theme/theme21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17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42.xml"/><Relationship Id="rId16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slideLayout" Target="../slideLayouts/slideLayout35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slideLayout" Target="../slideLayouts/slideLayout370.xml"/><Relationship Id="rId18" Type="http://schemas.openxmlformats.org/officeDocument/2006/relationships/theme" Target="../theme/theme22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19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05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27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78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39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00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1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23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1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85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  <p:sldLayoutId id="2147484304" r:id="rId14"/>
    <p:sldLayoutId id="2147484305" r:id="rId15"/>
    <p:sldLayoutId id="2147484306" r:id="rId16"/>
    <p:sldLayoutId id="21474843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01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32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84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375" r:id="rId13"/>
    <p:sldLayoutId id="2147484376" r:id="rId14"/>
    <p:sldLayoutId id="2147484377" r:id="rId15"/>
    <p:sldLayoutId id="2147484378" r:id="rId16"/>
    <p:sldLayoutId id="21474843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55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  <p:sldLayoutId id="2147484411" r:id="rId13"/>
    <p:sldLayoutId id="2147484412" r:id="rId14"/>
    <p:sldLayoutId id="2147484413" r:id="rId15"/>
    <p:sldLayoutId id="2147484414" r:id="rId16"/>
    <p:sldLayoutId id="21474844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70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  <p:sldLayoutId id="2147484448" r:id="rId14"/>
    <p:sldLayoutId id="2147484449" r:id="rId15"/>
    <p:sldLayoutId id="2147484450" r:id="rId16"/>
    <p:sldLayoutId id="21474844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63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87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24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17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54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24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1/8/2018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37D0B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77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737" y="476519"/>
            <a:ext cx="4739425" cy="39924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ГБПОУ НО НМК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1146221"/>
            <a:ext cx="6669625" cy="5615187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25000" lnSpcReduction="20000"/>
          </a:bodyPr>
          <a:lstStyle/>
          <a:p>
            <a:pPr algn="ctr"/>
            <a:endParaRPr lang="ru-RU" sz="3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8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Теоретическое занятие № </a:t>
            </a:r>
            <a:r>
              <a:rPr lang="ru-RU" sz="86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ru-RU" sz="8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8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8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ТЕМА: Гипоксия плода. Асфиксия новорожденного.</a:t>
            </a:r>
            <a:endParaRPr lang="ru-RU" sz="8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8000" dirty="0">
                <a:solidFill>
                  <a:schemeClr val="bg1"/>
                </a:solidFill>
                <a:latin typeface="Arial Black" panose="020B0A04020102020204" pitchFamily="34" charset="0"/>
              </a:rPr>
              <a:t>ПМ 02 ЛЕЧЕБНАЯ ДЕЯТЕЛЬНОСТЬ</a:t>
            </a:r>
          </a:p>
          <a:p>
            <a:pPr algn="ctr"/>
            <a:endParaRPr lang="ru-RU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8000" dirty="0">
                <a:solidFill>
                  <a:schemeClr val="bg1"/>
                </a:solidFill>
                <a:latin typeface="Arial Black" panose="020B0A04020102020204" pitchFamily="34" charset="0"/>
              </a:rPr>
              <a:t>МДК 02.03 ОКАЗАНИЕ АКУШЕРСКО – </a:t>
            </a:r>
            <a:endParaRPr lang="ru-RU" sz="8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ГИНЕКОЛОГИЧЕСКОЙ </a:t>
            </a:r>
            <a:r>
              <a:rPr lang="ru-RU" sz="8000" dirty="0">
                <a:solidFill>
                  <a:schemeClr val="bg1"/>
                </a:solidFill>
                <a:latin typeface="Arial Black" panose="020B0A04020102020204" pitchFamily="34" charset="0"/>
              </a:rPr>
              <a:t>ПОМОЩИ</a:t>
            </a:r>
          </a:p>
          <a:p>
            <a:pPr algn="ctr"/>
            <a:endParaRPr lang="ru-RU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8000" dirty="0">
                <a:solidFill>
                  <a:schemeClr val="bg1"/>
                </a:solidFill>
                <a:latin typeface="Arial Black" panose="020B0A04020102020204" pitchFamily="34" charset="0"/>
              </a:rPr>
              <a:t>СПЕЦИАЛЬНОСТЬ 31.02.01 ЛЕЧЕБНОЕ </a:t>
            </a:r>
            <a:r>
              <a:rPr lang="ru-RU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ДЕЛО</a:t>
            </a:r>
            <a:endParaRPr lang="ru-RU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Нижний Новгород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Arial Black" panose="020B0A04020102020204" pitchFamily="34" charset="0"/>
              </a:rPr>
              <a:t>2017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2083" y="5821250"/>
            <a:ext cx="4391026" cy="7469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Преподаватель</a:t>
            </a:r>
          </a:p>
          <a:p>
            <a:pPr algn="ctr" defTabSz="457200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 Александрина Е.А.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880" y="0"/>
            <a:ext cx="1649249" cy="1560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838" y="334852"/>
            <a:ext cx="4018209" cy="786684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Механизм возникновения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14443" y="1296536"/>
            <a:ext cx="4082604" cy="72333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Последствия гипоксии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211956"/>
              </p:ext>
            </p:extLst>
          </p:nvPr>
        </p:nvGraphicFramePr>
        <p:xfrm>
          <a:off x="204716" y="334852"/>
          <a:ext cx="7383439" cy="631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лево 4"/>
          <p:cNvSpPr/>
          <p:nvPr/>
        </p:nvSpPr>
        <p:spPr>
          <a:xfrm>
            <a:off x="6441742" y="485878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mirnasos.ru/4life/images3/gemorragicheskiyinsultlevaya_827E43F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57" y="4057422"/>
            <a:ext cx="2599390" cy="22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лево стрелка 5"/>
          <p:cNvSpPr/>
          <p:nvPr/>
        </p:nvSpPr>
        <p:spPr>
          <a:xfrm>
            <a:off x="6564765" y="970510"/>
            <a:ext cx="1118731" cy="1049359"/>
          </a:xfrm>
          <a:prstGeom prst="curv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318" y="2194869"/>
            <a:ext cx="3662912" cy="1552691"/>
          </a:xfrm>
          <a:prstGeom prst="rect">
            <a:avLst/>
          </a:prstGeom>
        </p:spPr>
      </p:pic>
      <p:sp>
        <p:nvSpPr>
          <p:cNvPr id="9" name="Выгнутая вправо стрелка 8"/>
          <p:cNvSpPr/>
          <p:nvPr/>
        </p:nvSpPr>
        <p:spPr>
          <a:xfrm>
            <a:off x="11245756" y="1746913"/>
            <a:ext cx="731520" cy="2000646"/>
          </a:xfrm>
          <a:prstGeom prst="curved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7" y="257577"/>
            <a:ext cx="11081982" cy="759854"/>
          </a:xfr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МЕТОДЫ ФЕТАЛЬНОГО МОНИТОРИНГА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19" y="1565856"/>
            <a:ext cx="3914170" cy="428903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стетоскоп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де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Ли-</a:t>
            </a: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Хиллиса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547" y="1565856"/>
            <a:ext cx="3780430" cy="41389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3" y="2198497"/>
            <a:ext cx="2085369" cy="18403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70997" y="1565856"/>
            <a:ext cx="5800299" cy="7827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Кардиотокография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97" y="2581286"/>
            <a:ext cx="5800299" cy="41802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19" y="4229888"/>
            <a:ext cx="2835996" cy="25316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716" y="3452883"/>
            <a:ext cx="2674961" cy="30161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348716" y="1565857"/>
            <a:ext cx="2674961" cy="15048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Забор крови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из предлежащей части плода ежащей части </a:t>
            </a:r>
            <a:r>
              <a:rPr lang="ru-RU" dirty="0"/>
              <a:t>плода </a:t>
            </a:r>
          </a:p>
        </p:txBody>
      </p:sp>
    </p:spTree>
    <p:extLst>
      <p:ext uri="{BB962C8B-B14F-4D97-AF65-F5344CB8AC3E}">
        <p14:creationId xmlns:p14="http://schemas.microsoft.com/office/powerpoint/2010/main" val="7630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83" y="385012"/>
            <a:ext cx="11438422" cy="705851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Тактика </a:t>
            </a:r>
            <a:r>
              <a:rPr lang="ru-RU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ВЕДЕНИя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БЕРЕМЕННОСТИ И РОДОВ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483" y="1365161"/>
            <a:ext cx="4480215" cy="504751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оценка состояния плода в антенатальном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периоде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информирование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 значении движений плода в третьем триместре беременности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подсчет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шевелений плода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если ощущается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уменьшение движений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плода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биофизический профиль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доплерометрия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плодово-плацентарного кровотока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31110" y="1365161"/>
            <a:ext cx="4343795" cy="504751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Интранатальная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оценка состояния внутриутробного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плода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постоянная поддержка акушерки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мониторинг состояния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плода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периодическая аускультация сердечного ритма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плода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Нормальная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ЧСС плода 110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до 160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уд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мин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Интенсивное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наблюдение плода требует постоянного присутствия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персонала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000" dirty="0"/>
          </a:p>
        </p:txBody>
      </p:sp>
      <p:pic>
        <p:nvPicPr>
          <p:cNvPr id="5" name="Picture 4" descr="roz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98" y="2809910"/>
            <a:ext cx="2743202" cy="1826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33432"/>
              </p:ext>
            </p:extLst>
          </p:nvPr>
        </p:nvGraphicFramePr>
        <p:xfrm>
          <a:off x="450376" y="1214651"/>
          <a:ext cx="11436824" cy="5431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153"/>
                <a:gridCol w="9383671"/>
              </a:tblGrid>
              <a:tr h="2465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Black" panose="020B0A04020102020204" pitchFamily="34" charset="0"/>
                        </a:rPr>
                        <a:t>Тахикардия 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Black" panose="020B0A04020102020204" pitchFamily="34" charset="0"/>
                        </a:rPr>
                        <a:t>Изменение </a:t>
                      </a:r>
                      <a:r>
                        <a:rPr lang="ru-RU" sz="1800" dirty="0">
                          <a:effectLst/>
                          <a:latin typeface="Arial Black" panose="020B0A04020102020204" pitchFamily="34" charset="0"/>
                        </a:rPr>
                        <a:t>положения роженицы, с целью улучшения маточно-плацентарного кровотока. </a:t>
                      </a:r>
                      <a:endParaRPr lang="ru-RU" sz="18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Black" panose="020B0A04020102020204" pitchFamily="34" charset="0"/>
                        </a:rPr>
                        <a:t>Исключить </a:t>
                      </a:r>
                      <a:r>
                        <a:rPr lang="ru-RU" sz="1800" dirty="0">
                          <a:effectLst/>
                          <a:latin typeface="Arial Black" panose="020B0A04020102020204" pitchFamily="34" charset="0"/>
                        </a:rPr>
                        <a:t>гипертермию, обезвоживание, действие лекарственных препаратов, преждевременные роды. </a:t>
                      </a:r>
                      <a:endParaRPr lang="ru-RU" sz="18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Black" panose="020B0A04020102020204" pitchFamily="34" charset="0"/>
                        </a:rPr>
                        <a:t>Измерить </a:t>
                      </a:r>
                      <a:r>
                        <a:rPr lang="ru-RU" sz="1800" dirty="0">
                          <a:effectLst/>
                          <a:latin typeface="Arial Black" panose="020B0A04020102020204" pitchFamily="34" charset="0"/>
                        </a:rPr>
                        <a:t>пульс и давление. </a:t>
                      </a:r>
                      <a:endParaRPr lang="ru-RU" sz="18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Black" panose="020B0A04020102020204" pitchFamily="34" charset="0"/>
                        </a:rPr>
                        <a:t>При </a:t>
                      </a:r>
                      <a:r>
                        <a:rPr lang="ru-RU" sz="1800" dirty="0">
                          <a:effectLst/>
                          <a:latin typeface="Arial Black" panose="020B0A04020102020204" pitchFamily="34" charset="0"/>
                        </a:rPr>
                        <a:t>выявлении </a:t>
                      </a:r>
                      <a:r>
                        <a:rPr lang="ru-RU" sz="1800" dirty="0" err="1">
                          <a:effectLst/>
                          <a:latin typeface="Arial Black" panose="020B0A04020102020204" pitchFamily="34" charset="0"/>
                        </a:rPr>
                        <a:t>гиповолемии</a:t>
                      </a:r>
                      <a:r>
                        <a:rPr lang="ru-RU" sz="1800" dirty="0">
                          <a:effectLst/>
                          <a:latin typeface="Arial Black" panose="020B0A04020102020204" pitchFamily="34" charset="0"/>
                        </a:rPr>
                        <a:t> – гидратация по назначению врача.</a:t>
                      </a:r>
                      <a:endParaRPr lang="ru-RU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5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Black" panose="020B0A04020102020204" pitchFamily="34" charset="0"/>
                        </a:rPr>
                        <a:t>Брадикардия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Black" panose="020B0A04020102020204" pitchFamily="34" charset="0"/>
                        </a:rPr>
                        <a:t>Изменение 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положения роженицы, с целью улучшения маточно-плацентарного кровотока. </a:t>
                      </a:r>
                      <a:endParaRPr lang="ru-RU" sz="20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Black" panose="020B0A04020102020204" pitchFamily="34" charset="0"/>
                        </a:rPr>
                        <a:t>Дать 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увлажненный кислород со скоростью 8-10л/мин. </a:t>
                      </a:r>
                      <a:endParaRPr lang="ru-RU" sz="20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Black" panose="020B0A04020102020204" pitchFamily="34" charset="0"/>
                        </a:rPr>
                        <a:t>Выполнить 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вагинальный осмотр для исключения выпадения петель пуповины (в отсутствии врача). </a:t>
                      </a:r>
                      <a:endParaRPr lang="ru-RU" sz="20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Black" panose="020B0A04020102020204" pitchFamily="34" charset="0"/>
                        </a:rPr>
                        <a:t>При </a:t>
                      </a:r>
                      <a:r>
                        <a:rPr lang="ru-RU" sz="2000" dirty="0" err="1">
                          <a:effectLst/>
                          <a:latin typeface="Arial Black" panose="020B0A04020102020204" pitchFamily="34" charset="0"/>
                        </a:rPr>
                        <a:t>гиповолемии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 матери – гидратация по назначению врача</a:t>
                      </a:r>
                      <a:r>
                        <a:rPr lang="ru-RU" sz="2000" dirty="0" smtClean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 Black" panose="020B0A04020102020204" pitchFamily="34" charset="0"/>
                        </a:rPr>
                        <a:t>Проверить </a:t>
                      </a:r>
                      <a:r>
                        <a:rPr lang="ru-RU" sz="2000" dirty="0">
                          <a:effectLst/>
                          <a:latin typeface="Arial Black" panose="020B0A04020102020204" pitchFamily="34" charset="0"/>
                        </a:rPr>
                        <a:t>материнский пульс и давление.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0376" y="245660"/>
            <a:ext cx="11436824" cy="69603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Тактика при патологических данных аускультации</a:t>
            </a:r>
          </a:p>
        </p:txBody>
      </p:sp>
    </p:spTree>
    <p:extLst>
      <p:ext uri="{BB962C8B-B14F-4D97-AF65-F5344CB8AC3E}">
        <p14:creationId xmlns:p14="http://schemas.microsoft.com/office/powerpoint/2010/main" val="33807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90" y="167426"/>
            <a:ext cx="11911166" cy="8015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в </a:t>
            </a:r>
            <a:r>
              <a:rPr lang="ru-RU" sz="3600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родАХ</a:t>
            </a:r>
            <a:r>
              <a:rPr lang="ru-RU" sz="36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789" y="859809"/>
            <a:ext cx="6654147" cy="58243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Избегать положения роженицы на </a:t>
            </a:r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спине </a:t>
            </a:r>
            <a:endParaRPr lang="ru-RU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Прекратить </a:t>
            </a: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введение окситоцина, если он был ранее </a:t>
            </a:r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назначен 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Лечение заболеваний матери</a:t>
            </a:r>
            <a:endParaRPr lang="ru-RU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П</a:t>
            </a:r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ровести </a:t>
            </a: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внутреннее акушерское исследование для определения акушерской </a:t>
            </a:r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ситуации</a:t>
            </a:r>
            <a:endParaRPr lang="ru-RU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При определении </a:t>
            </a:r>
            <a:r>
              <a:rPr lang="ru-RU" sz="2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дистресса</a:t>
            </a: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 плода необходимо срочное </a:t>
            </a:r>
            <a:r>
              <a:rPr lang="ru-RU" sz="26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родоразрешение</a:t>
            </a: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В первом периоде родов - </a:t>
            </a:r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кесарево сечение; </a:t>
            </a:r>
            <a:endParaRPr lang="ru-RU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Во втором периоде: при головном </a:t>
            </a:r>
            <a:r>
              <a:rPr lang="ru-RU" sz="2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предлежание</a:t>
            </a: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 - вакуум-экстракция или акушерские щипцы; </a:t>
            </a:r>
            <a:endParaRPr lang="ru-RU" sz="2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 </a:t>
            </a: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ягодичном - экстракция плода за тазовых конец.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Ингаляция </a:t>
            </a:r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кислорода со </a:t>
            </a:r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скоростью 8-10л/мин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107" y="968992"/>
            <a:ext cx="5379849" cy="54318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Принципы лечения и ухода: подсчет шевелений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плода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мониторинг состояния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плода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постоянная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поддержка акушерки </a:t>
            </a:r>
            <a:endParaRPr lang="ru-RU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периодическая аускультация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оценка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сердечного ритма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плода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измерение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пульса и давления у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роженицы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рациональное питание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812" y="685800"/>
            <a:ext cx="5354921" cy="84611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КРИТЕРИЙ СОСТОЯНИЯ НОВОРОЖДЕННОГО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685800"/>
            <a:ext cx="3191751" cy="66537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5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ШКАЛА АПГАР</a:t>
            </a:r>
            <a:endParaRPr lang="ru-RU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08122" y="2209798"/>
            <a:ext cx="4874612" cy="4436661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 данном случае каждая буква фамилии APGAR описывает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параметр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оценки состояния ребенка: 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A (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appearance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) - внешний вид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 (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puls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) - пульс 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G (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grimace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) - гримасы 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A (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activity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) - рефлекторные реакции, активность 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R (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respiration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) - дыхание</a:t>
            </a:r>
            <a:b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4706022" y="866542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305272" y="1699159"/>
            <a:ext cx="484632" cy="5106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2191" y="2477971"/>
            <a:ext cx="3372821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</a:t>
            </a:r>
            <a:r>
              <a:rPr lang="ru-RU" sz="2000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Предложена американским </a:t>
            </a:r>
            <a:r>
              <a:rPr lang="ru-RU" sz="2000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врачом Вирджинией </a:t>
            </a:r>
            <a:r>
              <a:rPr lang="ru-RU" sz="2000" b="1" kern="0" dirty="0" err="1">
                <a:solidFill>
                  <a:schemeClr val="bg1"/>
                </a:solidFill>
                <a:latin typeface="Arial Black" panose="020B0A04020102020204" pitchFamily="34" charset="0"/>
              </a:rPr>
              <a:t>Апгар</a:t>
            </a:r>
            <a:r>
              <a:rPr lang="ru-RU" sz="2000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2000" b="1" kern="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000" b="1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на </a:t>
            </a:r>
            <a:r>
              <a:rPr lang="ru-RU" sz="2000" b="1" kern="0" dirty="0">
                <a:solidFill>
                  <a:schemeClr val="bg1"/>
                </a:solidFill>
                <a:latin typeface="Arial Black" panose="020B0A04020102020204" pitchFamily="34" charset="0"/>
              </a:rPr>
              <a:t>27 ежегодном конгрессе анестезиологов </a:t>
            </a:r>
            <a:endParaRPr lang="ru-RU" sz="2000" b="1" kern="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1000" b="1" i="1" kern="0" dirty="0" smtClean="0">
                <a:solidFill>
                  <a:schemeClr val="bg1"/>
                </a:solidFill>
                <a:latin typeface="Tahoma"/>
              </a:rPr>
              <a:t>(</a:t>
            </a:r>
            <a:r>
              <a:rPr lang="ru-RU" sz="1000" b="1" i="1" kern="0" dirty="0">
                <a:solidFill>
                  <a:schemeClr val="bg1"/>
                </a:solidFill>
                <a:latin typeface="Tahoma"/>
              </a:rPr>
              <a:t>22-25 сентября 1952 </a:t>
            </a:r>
            <a:r>
              <a:rPr lang="ru-RU" sz="1000" b="1" i="1" kern="0" dirty="0" smtClean="0">
                <a:solidFill>
                  <a:schemeClr val="bg1"/>
                </a:solidFill>
                <a:latin typeface="Tahoma"/>
              </a:rPr>
              <a:t>г)</a:t>
            </a:r>
            <a:r>
              <a:rPr lang="ru-RU" sz="1000" i="1" kern="0" dirty="0" smtClean="0">
                <a:solidFill>
                  <a:schemeClr val="bg1"/>
                </a:solidFill>
                <a:latin typeface="Tahoma"/>
              </a:rPr>
              <a:t> </a:t>
            </a:r>
            <a:endParaRPr lang="ru-RU" sz="1000" i="1" kern="0" dirty="0">
              <a:solidFill>
                <a:schemeClr val="bg1"/>
              </a:solidFill>
              <a:latin typeface="Tahoma"/>
            </a:endParaRPr>
          </a:p>
        </p:txBody>
      </p:sp>
      <p:pic>
        <p:nvPicPr>
          <p:cNvPr id="9" name="Picture 4" descr="1222427483_1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9798"/>
            <a:ext cx="3004868" cy="41991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0" y="257577"/>
            <a:ext cx="11681137" cy="820595"/>
          </a:xfrm>
          <a:solidFill>
            <a:schemeClr val="accent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ОЦЕНКА НОВОРОЖДЕННОГО ПО ШКАЛЕ АПГАР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376" y="982639"/>
            <a:ext cx="11578491" cy="8564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2253"/>
              </p:ext>
            </p:extLst>
          </p:nvPr>
        </p:nvGraphicFramePr>
        <p:xfrm>
          <a:off x="347730" y="1364775"/>
          <a:ext cx="11681138" cy="5115040"/>
        </p:xfrm>
        <a:graphic>
          <a:graphicData uri="http://schemas.openxmlformats.org/drawingml/2006/table">
            <a:tbl>
              <a:tblPr/>
              <a:tblGrid>
                <a:gridCol w="2258992"/>
                <a:gridCol w="2688609"/>
                <a:gridCol w="2782973"/>
                <a:gridCol w="3950564"/>
              </a:tblGrid>
              <a:tr h="79835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баллов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балл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балла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7958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ЧСС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0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Меньше 100/мин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Больше 100/мин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9835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Дыхание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Отсутствует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Слабый крик 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Сильный крик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7958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Мышечный тонус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Умеренно снижен 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7958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Рефлексы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определяются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Гримаса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Крик или активные движения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7958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Цвет кожи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 или белый </a:t>
                      </a:r>
                      <a:endParaRPr lang="ru-RU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Выраженный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акроцианоз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Полностью розовый 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1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48" y="321972"/>
            <a:ext cx="10765106" cy="2253803"/>
          </a:xfr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АСФИКСИЯ НОВОРОЖДЕННОГО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http://st.depositphotos.com/1041170/2931/v/170/depositphotos_29318765-Mother-and-her-baby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63" y="2936382"/>
            <a:ext cx="4481848" cy="37348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54546"/>
            <a:ext cx="10971168" cy="1455313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4800">
                <a:solidFill>
                  <a:prstClr val="black"/>
                </a:solidFill>
                <a:latin typeface="Arial Black" panose="020B0A04020102020204" pitchFamily="34" charset="0"/>
              </a:rPr>
              <a:t>АСФИКСИЯ НОВОРОЖДЕННОГО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2060619"/>
            <a:ext cx="10971169" cy="3142445"/>
          </a:xfr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8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синдром</a:t>
            </a:r>
            <a:r>
              <a:rPr lang="ru-RU" sz="8600" b="1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8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характеризующийся отсутствием </a:t>
            </a:r>
            <a:r>
              <a:rPr lang="ru-RU" sz="8600" b="1" dirty="0">
                <a:solidFill>
                  <a:schemeClr val="bg1"/>
                </a:solidFill>
                <a:latin typeface="Arial Black" panose="020B0A04020102020204" pitchFamily="34" charset="0"/>
              </a:rPr>
              <a:t>дыхания или  </a:t>
            </a:r>
            <a:r>
              <a:rPr lang="ru-RU" sz="8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нерегулярными </a:t>
            </a:r>
            <a:r>
              <a:rPr lang="ru-RU" sz="8600" b="1" dirty="0">
                <a:solidFill>
                  <a:schemeClr val="bg1"/>
                </a:solidFill>
                <a:latin typeface="Arial Black" panose="020B0A04020102020204" pitchFamily="34" charset="0"/>
              </a:rPr>
              <a:t>дыхательными  </a:t>
            </a:r>
            <a:r>
              <a:rPr lang="ru-RU" sz="8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движениями </a:t>
            </a:r>
            <a:r>
              <a:rPr lang="ru-RU" sz="8600" b="1" dirty="0">
                <a:solidFill>
                  <a:schemeClr val="bg1"/>
                </a:solidFill>
                <a:latin typeface="Arial Black" panose="020B0A04020102020204" pitchFamily="34" charset="0"/>
              </a:rPr>
              <a:t>у ребенка при наличии  </a:t>
            </a:r>
            <a:r>
              <a:rPr lang="ru-RU" sz="8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других </a:t>
            </a:r>
            <a:r>
              <a:rPr lang="ru-RU" sz="8600" b="1" dirty="0">
                <a:solidFill>
                  <a:schemeClr val="bg1"/>
                </a:solidFill>
                <a:latin typeface="Arial Black" panose="020B0A04020102020204" pitchFamily="34" charset="0"/>
              </a:rPr>
              <a:t>признаков </a:t>
            </a:r>
            <a:r>
              <a:rPr lang="ru-RU" sz="8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живорожденности</a:t>
            </a:r>
            <a:endParaRPr lang="ru-RU" sz="8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4211" y="5499279"/>
            <a:ext cx="10971169" cy="11848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Живорождение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– </a:t>
            </a: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полное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удаление или изъятие </a:t>
            </a: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из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матери ребенка, который после </a:t>
            </a: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отделения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дышит или проявляет другие </a:t>
            </a: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признаки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жизни - сердцебиение, </a:t>
            </a: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пульсацию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сосудов пуповины и </a:t>
            </a: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спонтанное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движение мышц                         </a:t>
            </a:r>
            <a:endParaRPr lang="ru-RU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2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5139" y="242695"/>
            <a:ext cx="4822038" cy="924059"/>
          </a:xfr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причины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360" y="4913292"/>
            <a:ext cx="1761419" cy="175796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791" y="1326525"/>
            <a:ext cx="11202988" cy="5344732"/>
          </a:xfrm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3792" y="1352285"/>
            <a:ext cx="2425470" cy="16843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гипоксия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плода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00024" y="3353733"/>
            <a:ext cx="3078050" cy="28410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нарушение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проходимости дыхательных путей при аспирации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мекония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околоплодных вод, слизи,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крови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9284" y="3353733"/>
            <a:ext cx="2753141" cy="28410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функциональная незрелость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легочной ткани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09149" y="1352285"/>
            <a:ext cx="2917631" cy="15454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гемодинамические нарушения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19752" y="2715012"/>
            <a:ext cx="2588654" cy="1535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недостаточная выработка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сурфактанта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4401" y="2781837"/>
            <a:ext cx="2750738" cy="17515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тяжелое поражение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ЦНС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5578" y="1326525"/>
            <a:ext cx="3039414" cy="17100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пороки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развития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8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5008" y="399246"/>
            <a:ext cx="9968248" cy="9401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3200" dirty="0">
                <a:solidFill>
                  <a:prstClr val="black"/>
                </a:solidFill>
                <a:latin typeface="Arial Black" panose="020B0A04020102020204" pitchFamily="34" charset="0"/>
              </a:rPr>
              <a:t>Цели занятия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731" y="1455313"/>
            <a:ext cx="3683356" cy="52288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</a:rPr>
              <a:t>формирование: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ПК 2.1, ПК </a:t>
            </a:r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</a:rPr>
              <a:t>2.2, </a:t>
            </a:r>
            <a:endParaRPr lang="ru-RU" sz="2400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ПК 2.4, </a:t>
            </a:r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</a:rPr>
              <a:t>ПК 2.5, </a:t>
            </a:r>
            <a:endParaRPr lang="ru-RU" sz="2400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ПК 2.6 в </a:t>
            </a:r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</a:rPr>
              <a:t>части знаний оказания   акушерской помощи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</a:rPr>
              <a:t>ОК 4, ОК 5, ОК 6, ОК 9, ОК 11, ОК </a:t>
            </a:r>
            <a:r>
              <a:rPr lang="ru-RU" sz="2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13</a:t>
            </a: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1544" y="1455313"/>
            <a:ext cx="7778839" cy="52288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Знать:</a:t>
            </a:r>
          </a:p>
          <a:p>
            <a:pPr defTabSz="457200"/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1.Причины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, классификацию, механизмы возникновения гипоксии плода, асфиксии новорожденного</a:t>
            </a:r>
          </a:p>
          <a:p>
            <a:pPr defTabSz="457200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2.Факторы и группы риска развития гипоксии плода, асфиксии новорожденного</a:t>
            </a:r>
          </a:p>
          <a:p>
            <a:pPr defTabSz="457200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3.Методы мониторинга состояния плода</a:t>
            </a:r>
          </a:p>
          <a:p>
            <a:pPr defTabSz="457200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4.Тактику ведения беременности, родов, принципы лечения, и ухода, профилактику гипоксии плода</a:t>
            </a:r>
          </a:p>
          <a:p>
            <a:pPr defTabSz="457200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5.Степень тяжести, клиническую картину асфиксии новорожденного</a:t>
            </a:r>
          </a:p>
          <a:p>
            <a:pPr defTabSz="457200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6.  Принципы лечения и организации первичной реанимационной помощи новорожденным, ухода при асфиксии новорожденных</a:t>
            </a:r>
          </a:p>
          <a:p>
            <a:pPr defTabSz="457200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7.Применение лекарственных средств (</a:t>
            </a:r>
            <a:r>
              <a:rPr lang="ru-RU" dirty="0" err="1">
                <a:solidFill>
                  <a:prstClr val="black"/>
                </a:solidFill>
                <a:latin typeface="Arial Black" panose="020B0A04020102020204" pitchFamily="34" charset="0"/>
              </a:rPr>
              <a:t>фармакодинамика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 Black" panose="020B0A04020102020204" pitchFamily="34" charset="0"/>
              </a:rPr>
              <a:t>фармакокинетика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; показания к применению, особенности применения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у новорожденных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63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813" y="528035"/>
            <a:ext cx="5182114" cy="65682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Факторы и группа риска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1" y="321973"/>
            <a:ext cx="5067208" cy="6413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Антенатальные </a:t>
            </a:r>
            <a:r>
              <a:rPr lang="ru-RU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риска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сахарный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диабет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поздний </a:t>
            </a:r>
            <a:r>
              <a:rPr lang="ru-RU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гестоз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резус-сенсибилизация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мертворожденность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анамнезе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инфекции у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кровотечение во ІІ или ІІІ триместрах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беременности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многоводие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маловодие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многоплодная беременность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задержка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внутриутробного роста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плода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употребление матерью наркотиков и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алкоголя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матерью лекарственных препаратов, угнетающих дыхание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новорожденного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аномалий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3" y="1712890"/>
            <a:ext cx="5336660" cy="47394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i="1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Интранатальные</a:t>
            </a:r>
            <a:r>
              <a:rPr lang="ru-RU" sz="18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факторы риска: 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преждевременные роды </a:t>
            </a:r>
            <a:endParaRPr lang="ru-RU" sz="1800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запоздалые 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роды </a:t>
            </a:r>
            <a:endParaRPr lang="ru-RU" sz="1800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кесарева </a:t>
            </a: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сечения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преждевременная отслойка плаценты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выпадение 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петель </a:t>
            </a: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пуповины</a:t>
            </a:r>
            <a:r>
              <a:rPr lang="ru-RU" sz="1800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патологическое положение </a:t>
            </a: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плода</a:t>
            </a:r>
            <a:r>
              <a:rPr lang="ru-RU" sz="1800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общего </a:t>
            </a: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обезболивания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аномалии 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родовой </a:t>
            </a: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800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800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мекония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околоплодных водах</a:t>
            </a:r>
            <a:r>
              <a:rPr lang="ru-RU" sz="1800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ритма сердца плода;</a:t>
            </a:r>
            <a:r>
              <a:rPr lang="ru-RU" sz="18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дистоция</a:t>
            </a:r>
            <a:r>
              <a:rPr lang="ru-RU" sz="1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плечиков</a:t>
            </a:r>
            <a:endParaRPr lang="ru-RU" sz="1800" dirty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5420555" y="61413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976554" y="1257948"/>
            <a:ext cx="484632" cy="5106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17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428702" cy="537693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развития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12124"/>
            <a:ext cx="5943601" cy="61432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900" i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Асфиксия острая</a:t>
            </a: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асфиксия новорожденного, причиной которой являются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интранатальные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факторы.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Рефлекторные реакции направлены на усиление кровотока и изменение возбудимости дыхательного центра. В декомпенсированной стадии развивается шок.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900" i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Асфиксия, </a:t>
            </a:r>
            <a:r>
              <a:rPr lang="ru-RU" sz="2900" i="1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развившаяся</a:t>
            </a:r>
            <a:r>
              <a:rPr lang="ru-RU" sz="2900" i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фоне хронической внутриутробной гипоксии</a:t>
            </a:r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асфиксия новорожденного, развивавшегося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антенатально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условиях длительной плацентарной недостаточности и/или длительной гипоксии (более 4 недель).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750674" cy="4072248"/>
          </a:xfrm>
          <a:solidFill>
            <a:schemeClr val="tx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прерывание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кровотока через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пуповину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обмена газов через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плаценту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плохая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оксигенация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крови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недостаточность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дыхательных усилий новорожденного 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224854" y="712330"/>
            <a:ext cx="805917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218032" y="1461326"/>
            <a:ext cx="484632" cy="5106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1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838" y="334852"/>
            <a:ext cx="4146999" cy="515154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ts val="1725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 тяжести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14443" y="1296536"/>
            <a:ext cx="4314426" cy="361031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Умеренная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асфиксия - 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синяя асфиксия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Тяжелая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асфиксия -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белая асфиксия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297984"/>
              </p:ext>
            </p:extLst>
          </p:nvPr>
        </p:nvGraphicFramePr>
        <p:xfrm>
          <a:off x="204716" y="334852"/>
          <a:ext cx="7383439" cy="631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лево 4"/>
          <p:cNvSpPr/>
          <p:nvPr/>
        </p:nvSpPr>
        <p:spPr>
          <a:xfrm>
            <a:off x="6441742" y="485878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564765" y="970510"/>
            <a:ext cx="1118731" cy="1049359"/>
          </a:xfrm>
          <a:prstGeom prst="curv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93183"/>
            <a:ext cx="11202987" cy="1455313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Arial Black" panose="020B0A04020102020204" pitchFamily="34" charset="0"/>
              </a:rPr>
              <a:t>Принципы организации первичной реанимационной помощи новорожденным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1757546"/>
            <a:ext cx="11202988" cy="510045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реанимационная помощь новорожденным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оказываться во всех учреждениях, где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происходить роды, включая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догоспитальный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18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Навыками </a:t>
            </a:r>
            <a:endParaRPr lang="ru-RU" i="1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первичной </a:t>
            </a:r>
            <a:r>
              <a:rPr lang="ru-RU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реанимации новорожденного </a:t>
            </a:r>
            <a:endParaRPr lang="ru-RU" i="1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должны </a:t>
            </a:r>
            <a:r>
              <a:rPr lang="ru-RU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владеть</a:t>
            </a:r>
            <a:r>
              <a:rPr lang="ru-RU" i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фельдшеры скорой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</a:t>
            </a: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неотложной медицинской помощи,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производящие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транспортировку </a:t>
            </a:r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рожениц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;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весь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медицинский персонал,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присутствующий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родильном зале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время родов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013656" y="1757545"/>
            <a:ext cx="484632" cy="4893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385351" y="1754116"/>
            <a:ext cx="484632" cy="15523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4579017"/>
            <a:ext cx="3810516" cy="2230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892" y="1804876"/>
            <a:ext cx="1796307" cy="1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94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0" y="257577"/>
            <a:ext cx="11681137" cy="978795"/>
          </a:xfr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Подготовка к родам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0157" y="1326524"/>
            <a:ext cx="10959921" cy="54268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обеспечить оптимальный температурный режим для новорожденного (температура воздуха в родильном зале не ниже + 24º С, отсутствие сквозняка, включенный источник лучистого тепла, согретый комплект пеленок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)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проверить 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наличие и готовность к 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работе реанимационного оборудования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пригласить 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 роды врача, владеющего приемами реанимации 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новорожденного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когда 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прогнозируется рождение ребенка в асфиксии, рождение недоношенного ребенка в сроке 32 недели беременности и менее, 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присутствие реанимационной бригады</a:t>
            </a:r>
          </a:p>
        </p:txBody>
      </p:sp>
      <p:pic>
        <p:nvPicPr>
          <p:cNvPr id="1026" name="Picture 2" descr="https://upload.3dlat.net/uploads/3dlat.net_06_17_c89e_6f1a9d5116db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7" y="1326524"/>
            <a:ext cx="1189697" cy="11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3dlat.net/uploads/3dlat.net_06_17_c89e_6f1a9d5116db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7" y="2891308"/>
            <a:ext cx="1189697" cy="11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3dlat.net/uploads/3dlat.net_06_17_c89e_6f1a9d5116db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5" y="3861243"/>
            <a:ext cx="1189697" cy="11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3dlat.net/uploads/3dlat.net_06_17_c89e_6f1a9d5116db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6" y="5206265"/>
            <a:ext cx="1189697" cy="11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6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0" y="257577"/>
            <a:ext cx="11681137" cy="978795"/>
          </a:xfr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600" b="1" cap="none" dirty="0">
                <a:ln>
                  <a:noFill/>
                </a:ln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После рождения ребенка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7731" y="1493948"/>
            <a:ext cx="11681136" cy="519018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зафиксировать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время </a:t>
            </a:r>
            <a:r>
              <a:rPr lang="ru-RU" sz="2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рождения 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наличии показаний приступить к проведению реанимационных </a:t>
            </a:r>
            <a:r>
              <a:rPr lang="ru-RU" sz="2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мероприятий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через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 и 5 минут после рождения </a:t>
            </a:r>
            <a:r>
              <a:rPr lang="ru-RU" sz="2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провести оценку состояния ребенка по </a:t>
            </a:r>
            <a:r>
              <a:rPr lang="ru-RU" sz="2800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Апгар</a:t>
            </a:r>
            <a:endParaRPr lang="ru-RU" sz="2800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случае продолжения реанимационных мероприятий более 5 минут жизни, </a:t>
            </a:r>
            <a:r>
              <a:rPr lang="ru-RU" sz="2800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проведитсятретья</a:t>
            </a:r>
            <a:r>
              <a:rPr lang="ru-RU" sz="2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оценка по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Апгар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через 10 минут после </a:t>
            </a:r>
            <a:r>
              <a:rPr lang="ru-RU" sz="28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рождения 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71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0" y="257577"/>
            <a:ext cx="11681137" cy="978795"/>
          </a:xfr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Интерпретация оценки по </a:t>
            </a:r>
            <a:r>
              <a:rPr lang="ru-RU" sz="3600" b="1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Апгар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3081606"/>
              </p:ext>
            </p:extLst>
          </p:nvPr>
        </p:nvGraphicFramePr>
        <p:xfrm>
          <a:off x="347731" y="1493948"/>
          <a:ext cx="11681136" cy="519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984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9" y="257577"/>
            <a:ext cx="4430332" cy="978795"/>
          </a:xfr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первичная реанимация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новорожденных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639" y="1609859"/>
            <a:ext cx="4327302" cy="140379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Методическое письмо Минздрава России от 21.04.2010 «Первичная и реанимационная помощь новорожденным детям»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www.mif-ua.com/frmtext/NMIF/2011/NMiF_5_(356)/UKR/26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4" y="115909"/>
            <a:ext cx="6761407" cy="66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esent5.com/docs/nrp-final-2010-12_images/nrp-final-2010-12_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0" y="3168204"/>
            <a:ext cx="4327302" cy="332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24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154546"/>
            <a:ext cx="11565229" cy="978795"/>
          </a:xfr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специализированного </a:t>
            </a:r>
            <a:r>
              <a:rPr lang="ru-RU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ухода</a:t>
            </a: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90951" y="6091707"/>
            <a:ext cx="5434885" cy="6439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Методическое письмо Минздрава России от 21.04.2010 «Первичная и реанимационная помощь новорожденным детям»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http://present5.com/docs/nrp-final-2010-12_images/nrp-final-2010-12_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1133341"/>
            <a:ext cx="5499278" cy="356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5043" y="2334855"/>
            <a:ext cx="5550794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еанимационные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проводят в асептических условиях, чистыми руками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отсутствии противопоказаний ребенка выкладывают на живот матери и укрывают второй пеленкой. </a:t>
            </a: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голову ребенка следует надевать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шапочку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носочки 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Ребенка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укладывают на спину и проводят мягкую тактильную стимуляцию пяток и </a:t>
            </a: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стоп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cf.ppt-online.org/files/slide/q/qT1NyXd4EOzsSRt5BZ70mIoLCQ6Ulbiepwgf8u/slide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4700788"/>
            <a:ext cx="4533363" cy="21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77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2" y="273132"/>
            <a:ext cx="11508695" cy="760021"/>
          </a:xfr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Применение лекарственных средств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лекарственная терапия)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2" y="1180507"/>
            <a:ext cx="5731098" cy="5457799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дреналин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Показания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ЧСС ниже 60 уд/мин после 30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сек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непрямого массажа сердца на фоне ИВЛ.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Концентрация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1:10000 (0,1мг/мл).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раствора: 0,1 мл из ампулы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развести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 мл физиологического раствора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Фармакодинамика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фармакокинетика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увеличивает частоту и силу сердечных сокращений, вызывает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вазоконстрикцию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ведущую к увеличению артериального давления.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Ожидаемый эффект: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секунд от момента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введения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ЧСС должна достигнуть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уд/мин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71256" y="1275008"/>
            <a:ext cx="5275321" cy="5363298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Физиологический раствор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Показания:</a:t>
            </a: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сохраняющаяся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бледность,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микроциркуляции (симптом «белого пятна» более 3 секунд); слабый, нитевидный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пульс;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или недостаточный эффект от проводимых реанимационных мероприятий.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Дозировка –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мл/кг.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введения - в вену пуповины,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струйно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медленно.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Рекомендуемую дозу недоношенным детям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вводить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быстрее, чем за 5 минут.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Фармакокинетика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фармакодинамика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восполнение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дефицита ОЦК,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метаболического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ацидоза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Ожидаемый эффект: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исчезновение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бледности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нормализация пульса,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повышение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артериального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давления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Picture 4" descr="https://www.smed.ru/userfiles/products/original/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82" y="5132308"/>
            <a:ext cx="1505998" cy="150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otzovik.com/2014/06/26/1125629/img/31092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080" y="4144745"/>
            <a:ext cx="1410527" cy="239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1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3" y="162561"/>
            <a:ext cx="11097266" cy="613052"/>
          </a:xfr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Основные понятия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972" y="896899"/>
            <a:ext cx="8511304" cy="56570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Доношенный ребенок – родившийся при сроке беременности от 37 полных до 42 </a:t>
            </a:r>
            <a:r>
              <a:rPr lang="ru-RU" dirty="0" err="1">
                <a:solidFill>
                  <a:prstClr val="black"/>
                </a:solidFill>
                <a:latin typeface="Arial Black" panose="020B0A04020102020204" pitchFamily="34" charset="0"/>
              </a:rPr>
              <a:t>нед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Беременности</a:t>
            </a:r>
          </a:p>
          <a:p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Недоношенный ребенок  - родившийся при сроке беременности от 22нед до окончания 37  - й </a:t>
            </a:r>
            <a:r>
              <a:rPr lang="ru-RU" dirty="0" err="1">
                <a:solidFill>
                  <a:prstClr val="black"/>
                </a:solidFill>
                <a:latin typeface="Arial Black" panose="020B0A04020102020204" pitchFamily="34" charset="0"/>
              </a:rPr>
              <a:t>нед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Переношенный ребенок  - родившийся в 42 недели беременности и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более</a:t>
            </a: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Антенатальный период – от образования зиготы до родов</a:t>
            </a:r>
          </a:p>
          <a:p>
            <a:r>
              <a:rPr lang="ru-RU" dirty="0" err="1">
                <a:solidFill>
                  <a:prstClr val="black"/>
                </a:solidFill>
                <a:latin typeface="Arial Black" panose="020B0A04020102020204" pitchFamily="34" charset="0"/>
              </a:rPr>
              <a:t>Интранатальный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 период – с момента начала родовой деятельности до рождения ребенка</a:t>
            </a:r>
          </a:p>
          <a:p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Неонатальный период – от момента рождения до 28 полных дней жизни </a:t>
            </a:r>
          </a:p>
          <a:p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Перинатальный период – с 22 недели беременности до 7 дня жизни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8339109" y="122303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153" y="896900"/>
            <a:ext cx="2023085" cy="1373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153" y="2391935"/>
            <a:ext cx="2023085" cy="1641238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8339109" y="2471797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153" y="4154461"/>
            <a:ext cx="2023085" cy="1740181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8423837" y="403317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2" y="273132"/>
            <a:ext cx="11508695" cy="760021"/>
          </a:xfr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Применение лекарственных средств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лекарственная терапия)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2" y="1180507"/>
            <a:ext cx="5731098" cy="54577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Гидрокарбонат натрия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Показания: тяжелый метаболический 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ацидоз; 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эффекта от непрямого массажа сердца, введения адреналина и восполнения ОЦК на фоне ИВЛ.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водить 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раствор концентрацией - 4%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Дозировка 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мл/кг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введения 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 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вену пуповины </a:t>
            </a:r>
            <a:endParaRPr lang="ru-RU" sz="1800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 </a:t>
            </a:r>
            <a:endParaRPr lang="ru-RU" sz="1800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2мл/кг/минуту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быстрее, 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минуты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71256" y="1275008"/>
            <a:ext cx="5275321" cy="5363298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Сурфактант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Порактант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альфа 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применяется </a:t>
            </a:r>
            <a:r>
              <a:rPr lang="ru-RU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интратрахеально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интубированных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детей с ИВЛ. </a:t>
            </a:r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Показано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: всем недоношенным, родившимся ранее 27 недели беременности; </a:t>
            </a:r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родившимся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на 27-29 неделях, матери которых не получили курс профилактики респираторного </a:t>
            </a:r>
            <a:r>
              <a:rPr lang="ru-RU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дистресс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-синдрома глюкокортикоидными препаратами; </a:t>
            </a:r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родившимся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сроке </a:t>
            </a:r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27-29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недель, </a:t>
            </a:r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потребовавшим 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интубации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трахеи </a:t>
            </a:r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родильном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зале 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http://xn----8sbaracqvvbzhyed.com.ua/media/catalog/product/cache/1/small_image/600x600/0dc2d03fe217f8c83829496872af24a0/2/2/2278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68" y="4411289"/>
            <a:ext cx="2227017" cy="22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ymed.ro/images/2011/08/Curosu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71" y="4507606"/>
            <a:ext cx="2374619" cy="20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93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906104" cy="151196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КРИТЕРИИ ЭФФЕКТИВНОСТИ РЕАНИМАЦИОННЫХ МЕРОПРИЯТИЙ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523875" y="2562225"/>
            <a:ext cx="11202988" cy="4070395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75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регулярное </a:t>
            </a:r>
            <a: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эффективное самостоятельное </a:t>
            </a:r>
            <a:r>
              <a:rPr lang="ru-RU" sz="36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дыхание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ЧСС </a:t>
            </a:r>
            <a: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100 </a:t>
            </a:r>
            <a:r>
              <a:rPr lang="ru-RU" sz="36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уд/мин</a:t>
            </a:r>
            <a:endParaRPr lang="ru-RU" sz="3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85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9" y="128789"/>
            <a:ext cx="11848562" cy="66197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78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86" y="180303"/>
            <a:ext cx="6980349" cy="656823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АКТУАЛЬНОСТЬ ТЕМЫ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7549658"/>
              </p:ext>
            </p:extLst>
          </p:nvPr>
        </p:nvGraphicFramePr>
        <p:xfrm>
          <a:off x="579550" y="978794"/>
          <a:ext cx="11378483" cy="574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12" y="48564"/>
            <a:ext cx="1436263" cy="93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8855" y="48564"/>
            <a:ext cx="1629177" cy="93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48" y="321972"/>
            <a:ext cx="10765106" cy="2253803"/>
          </a:xfr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Гипоксия плода</a:t>
            </a:r>
            <a:endParaRPr lang="ru-R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22" y="2846232"/>
            <a:ext cx="6426557" cy="3805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5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3" y="4106222"/>
            <a:ext cx="3536745" cy="2434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84" y="4094921"/>
            <a:ext cx="3536744" cy="245696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Беременность 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и 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роды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1820" y="685800"/>
            <a:ext cx="3187907" cy="92405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Гипоксия плода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46241" y="283335"/>
            <a:ext cx="7405353" cy="6268550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342900" lvl="0" indent="-342900" defTabSz="914400" fontAlgn="base">
              <a:spcAft>
                <a:spcPct val="0"/>
              </a:spcAft>
              <a:buClr>
                <a:srgbClr val="FFCC66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комплекс </a:t>
            </a:r>
            <a:r>
              <a:rPr lang="ru-RU" alt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изменений в </a:t>
            </a:r>
            <a:r>
              <a:rPr lang="ru-RU" alt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организме </a:t>
            </a:r>
            <a:r>
              <a:rPr lang="ru-RU" alt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под влиянием недостаточного снабжения кислородом тканей и органов или неадекватной утилизации ими кислорода </a:t>
            </a:r>
            <a:r>
              <a:rPr lang="ru-RU" altLang="ru-RU" i="1" dirty="0">
                <a:solidFill>
                  <a:schemeClr val="bg1"/>
                </a:solidFill>
                <a:latin typeface="Arial Black" panose="020B0A04020102020204" pitchFamily="34" charset="0"/>
              </a:rPr>
              <a:t>(определение ВОЗ)</a:t>
            </a:r>
            <a:endParaRPr lang="ru-RU" alt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19727" y="78722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644439" y="2194183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4" y="193184"/>
            <a:ext cx="11475075" cy="965916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Причины гипоксии плода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2060620"/>
            <a:ext cx="10971169" cy="39337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922150" y="1276530"/>
            <a:ext cx="484632" cy="9079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371800" y="2237303"/>
            <a:ext cx="484632" cy="4201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454339" y="2237304"/>
            <a:ext cx="484632" cy="420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214" y="2657416"/>
            <a:ext cx="3736505" cy="3563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1900" dirty="0">
                <a:solidFill>
                  <a:prstClr val="black"/>
                </a:solidFill>
                <a:latin typeface="Arial Black" panose="020B0A04020102020204" pitchFamily="34" charset="0"/>
              </a:rPr>
              <a:t>Материнские факторы </a:t>
            </a:r>
          </a:p>
          <a:p>
            <a:pPr>
              <a:lnSpc>
                <a:spcPct val="200000"/>
              </a:lnSpc>
            </a:pPr>
            <a:r>
              <a:rPr lang="ru-RU" sz="1900" dirty="0">
                <a:solidFill>
                  <a:prstClr val="black"/>
                </a:solidFill>
                <a:latin typeface="Arial Black" panose="020B0A04020102020204" pitchFamily="34" charset="0"/>
              </a:rPr>
              <a:t>Плодовые факторы</a:t>
            </a:r>
          </a:p>
          <a:p>
            <a:pPr>
              <a:lnSpc>
                <a:spcPct val="200000"/>
              </a:lnSpc>
            </a:pPr>
            <a:r>
              <a:rPr lang="ru-RU" sz="1900" dirty="0">
                <a:solidFill>
                  <a:prstClr val="black"/>
                </a:solidFill>
                <a:latin typeface="Arial Black" panose="020B0A04020102020204" pitchFamily="34" charset="0"/>
              </a:rPr>
              <a:t>Плацентарные факторы            </a:t>
            </a:r>
          </a:p>
          <a:p>
            <a:pPr>
              <a:lnSpc>
                <a:spcPct val="200000"/>
              </a:lnSpc>
            </a:pPr>
            <a:r>
              <a:rPr lang="ru-RU" sz="1900" dirty="0">
                <a:solidFill>
                  <a:prstClr val="black"/>
                </a:solidFill>
                <a:latin typeface="Arial Black" panose="020B0A04020102020204" pitchFamily="34" charset="0"/>
              </a:rPr>
              <a:t>Ятрогенные факторы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8628" y="2675411"/>
            <a:ext cx="4930977" cy="35450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1900" dirty="0">
                <a:solidFill>
                  <a:prstClr val="black"/>
                </a:solidFill>
                <a:latin typeface="Arial Black" panose="020B0A04020102020204" pitchFamily="34" charset="0"/>
              </a:rPr>
              <a:t>Тяжелая артериальная гипотония </a:t>
            </a:r>
          </a:p>
          <a:p>
            <a:pPr>
              <a:lnSpc>
                <a:spcPct val="200000"/>
              </a:lnSpc>
            </a:pPr>
            <a:r>
              <a:rPr lang="ru-RU" sz="1900" dirty="0">
                <a:solidFill>
                  <a:prstClr val="black"/>
                </a:solidFill>
                <a:latin typeface="Arial Black" panose="020B0A04020102020204" pitchFamily="34" charset="0"/>
              </a:rPr>
              <a:t>Нарушение </a:t>
            </a:r>
            <a:r>
              <a:rPr lang="ru-RU" sz="1900" dirty="0" err="1">
                <a:solidFill>
                  <a:prstClr val="black"/>
                </a:solidFill>
                <a:latin typeface="Arial Black" panose="020B0A04020102020204" pitchFamily="34" charset="0"/>
              </a:rPr>
              <a:t>трансплацентарного</a:t>
            </a:r>
            <a:r>
              <a:rPr lang="ru-RU" sz="1900" dirty="0">
                <a:solidFill>
                  <a:prstClr val="black"/>
                </a:solidFill>
                <a:latin typeface="Arial Black" panose="020B0A04020102020204" pitchFamily="34" charset="0"/>
              </a:rPr>
              <a:t> обмена газов </a:t>
            </a:r>
          </a:p>
          <a:p>
            <a:pPr>
              <a:lnSpc>
                <a:spcPct val="200000"/>
              </a:lnSpc>
            </a:pPr>
            <a:r>
              <a:rPr lang="ru-RU" sz="1900" dirty="0">
                <a:solidFill>
                  <a:prstClr val="black"/>
                </a:solidFill>
                <a:latin typeface="Arial Black" panose="020B0A04020102020204" pitchFamily="34" charset="0"/>
              </a:rPr>
              <a:t>Нарушение кровотока в пуповине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95515" y="2689195"/>
            <a:ext cx="2691683" cy="35313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1900" dirty="0">
                <a:solidFill>
                  <a:prstClr val="black"/>
                </a:solidFill>
                <a:latin typeface="Arial Black" panose="020B0A04020102020204" pitchFamily="34" charset="0"/>
              </a:rPr>
              <a:t>невозможность переносить асфиксию, возникающую во время схваток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8629" y="1677264"/>
            <a:ext cx="7738570" cy="5207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интранатальном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периоде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7775598" y="1203769"/>
            <a:ext cx="484632" cy="4644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85012"/>
            <a:ext cx="11090692" cy="705851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классификациЯ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гипоксии плода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2627289"/>
            <a:ext cx="2902552" cy="193183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острая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подострая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хроническая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0509" y="2627289"/>
            <a:ext cx="3696234" cy="1931831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гипоксическая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циркуляторная </a:t>
            </a:r>
            <a:endParaRPr lang="ru-RU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гемическая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тканевая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3814" y="2627289"/>
            <a:ext cx="3232597" cy="1931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нтенатальная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интранатальная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постнатальная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6140" y="1390918"/>
            <a:ext cx="2910625" cy="721217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По длительности течения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3814" y="1390918"/>
            <a:ext cx="3232597" cy="721217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По времени возникновения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20508" y="1390918"/>
            <a:ext cx="3696236" cy="721217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По механизму развития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40" y="4696948"/>
            <a:ext cx="1909915" cy="190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709" y="4690057"/>
            <a:ext cx="1916806" cy="191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733" y="4761344"/>
            <a:ext cx="2703495" cy="174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низ 12"/>
          <p:cNvSpPr/>
          <p:nvPr/>
        </p:nvSpPr>
        <p:spPr>
          <a:xfrm>
            <a:off x="1889136" y="2112135"/>
            <a:ext cx="484632" cy="515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405423" y="2099256"/>
            <a:ext cx="484632" cy="52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526310" y="2112135"/>
            <a:ext cx="484632" cy="515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194056" y="5406144"/>
            <a:ext cx="1216152" cy="23480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6931517" y="5390271"/>
            <a:ext cx="1216152" cy="2506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838" y="334852"/>
            <a:ext cx="4018209" cy="786684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Механизм возникновения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8838" y="1313645"/>
            <a:ext cx="4082604" cy="592428"/>
          </a:xfrm>
        </p:spPr>
        <p:txBody>
          <a:bodyPr/>
          <a:lstStyle/>
          <a:p>
            <a:pPr algn="ctr"/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144884"/>
              </p:ext>
            </p:extLst>
          </p:nvPr>
        </p:nvGraphicFramePr>
        <p:xfrm>
          <a:off x="309093" y="685800"/>
          <a:ext cx="7122017" cy="586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8838" y="1313645"/>
            <a:ext cx="4082604" cy="1748308"/>
          </a:xfrm>
          <a:prstGeom prst="rect">
            <a:avLst/>
          </a:prstGeom>
        </p:spPr>
      </p:pic>
      <p:pic>
        <p:nvPicPr>
          <p:cNvPr id="1028" name="Picture 4" descr="https://pochki2.ru/wp-content/uploads/2017/08/Nadpochechnik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53" y="3107580"/>
            <a:ext cx="2521173" cy="17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udfiles.net/html/2706/244/html_k5McHitjXV.wjo0/img-gGbEnx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048" y="4882732"/>
            <a:ext cx="1339112" cy="18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0.xml><?xml version="1.0" encoding="utf-8"?>
<a:theme xmlns:a="http://schemas.openxmlformats.org/drawingml/2006/main" name="9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1.xml><?xml version="1.0" encoding="utf-8"?>
<a:theme xmlns:a="http://schemas.openxmlformats.org/drawingml/2006/main" name="10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1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3.xml><?xml version="1.0" encoding="utf-8"?>
<a:theme xmlns:a="http://schemas.openxmlformats.org/drawingml/2006/main" name="12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4.xml><?xml version="1.0" encoding="utf-8"?>
<a:theme xmlns:a="http://schemas.openxmlformats.org/drawingml/2006/main" name="13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5.xml><?xml version="1.0" encoding="utf-8"?>
<a:theme xmlns:a="http://schemas.openxmlformats.org/drawingml/2006/main" name="14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6.xml><?xml version="1.0" encoding="utf-8"?>
<a:theme xmlns:a="http://schemas.openxmlformats.org/drawingml/2006/main" name="15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7.xml><?xml version="1.0" encoding="utf-8"?>
<a:theme xmlns:a="http://schemas.openxmlformats.org/drawingml/2006/main" name="16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8.xml><?xml version="1.0" encoding="utf-8"?>
<a:theme xmlns:a="http://schemas.openxmlformats.org/drawingml/2006/main" name="17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9.xml><?xml version="1.0" encoding="utf-8"?>
<a:theme xmlns:a="http://schemas.openxmlformats.org/drawingml/2006/main" name="18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0.xml><?xml version="1.0" encoding="utf-8"?>
<a:theme xmlns:a="http://schemas.openxmlformats.org/drawingml/2006/main" name="19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1.xml><?xml version="1.0" encoding="utf-8"?>
<a:theme xmlns:a="http://schemas.openxmlformats.org/drawingml/2006/main" name="20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2.xml><?xml version="1.0" encoding="utf-8"?>
<a:theme xmlns:a="http://schemas.openxmlformats.org/drawingml/2006/main" name="2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3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8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432</TotalTime>
  <Words>1707</Words>
  <Application>Microsoft Office PowerPoint</Application>
  <PresentationFormat>Широкоэкранный</PresentationFormat>
  <Paragraphs>338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32</vt:i4>
      </vt:variant>
    </vt:vector>
  </HeadingPairs>
  <TitlesOfParts>
    <vt:vector size="62" baseType="lpstr">
      <vt:lpstr>Arial</vt:lpstr>
      <vt:lpstr>Arial Black</vt:lpstr>
      <vt:lpstr>Calibri</vt:lpstr>
      <vt:lpstr>Century Gothic</vt:lpstr>
      <vt:lpstr>Tahoma</vt:lpstr>
      <vt:lpstr>Times New Roman</vt:lpstr>
      <vt:lpstr>Wingdings</vt:lpstr>
      <vt:lpstr>Wingdings 3</vt:lpstr>
      <vt:lpstr>Сектор</vt:lpstr>
      <vt:lpstr>1_Сектор</vt:lpstr>
      <vt:lpstr>2_Сектор</vt:lpstr>
      <vt:lpstr>3_Сектор</vt:lpstr>
      <vt:lpstr>5_Сектор</vt:lpstr>
      <vt:lpstr>4_Сектор</vt:lpstr>
      <vt:lpstr>6_Сектор</vt:lpstr>
      <vt:lpstr>8_Сектор</vt:lpstr>
      <vt:lpstr>7_Сектор</vt:lpstr>
      <vt:lpstr>9_Сектор</vt:lpstr>
      <vt:lpstr>10_Сектор</vt:lpstr>
      <vt:lpstr>11_Сектор</vt:lpstr>
      <vt:lpstr>12_Сектор</vt:lpstr>
      <vt:lpstr>13_Сектор</vt:lpstr>
      <vt:lpstr>14_Сектор</vt:lpstr>
      <vt:lpstr>15_Сектор</vt:lpstr>
      <vt:lpstr>16_Сектор</vt:lpstr>
      <vt:lpstr>17_Сектор</vt:lpstr>
      <vt:lpstr>18_Сектор</vt:lpstr>
      <vt:lpstr>19_Сектор</vt:lpstr>
      <vt:lpstr>20_Сектор</vt:lpstr>
      <vt:lpstr>21_Сектор</vt:lpstr>
      <vt:lpstr>ГБПОУ НО НМК</vt:lpstr>
      <vt:lpstr>Презентация PowerPoint</vt:lpstr>
      <vt:lpstr>Основные понятия</vt:lpstr>
      <vt:lpstr>АКТУАЛЬНОСТЬ ТЕМЫ</vt:lpstr>
      <vt:lpstr>Гипоксия плода</vt:lpstr>
      <vt:lpstr>    Беременность  и  роды</vt:lpstr>
      <vt:lpstr>Причины гипоксии плода</vt:lpstr>
      <vt:lpstr>классификациЯ гипоксии плода</vt:lpstr>
      <vt:lpstr>Механизм возникновения</vt:lpstr>
      <vt:lpstr>Механизм возникновения</vt:lpstr>
      <vt:lpstr>МЕТОДЫ ФЕТАЛЬНОГО МОНИТОРИНГА</vt:lpstr>
      <vt:lpstr>Тактика ВЕДЕНИя БЕРЕМЕННОСТИ И РОДОВ</vt:lpstr>
      <vt:lpstr>Презентация PowerPoint</vt:lpstr>
      <vt:lpstr> в родАХ </vt:lpstr>
      <vt:lpstr>КРИТЕРИЙ СОСТОЯНИЯ НОВОРОЖДЕННОГО </vt:lpstr>
      <vt:lpstr>ОЦЕНКА НОВОРОЖДЕННОГО ПО ШКАЛЕ АПГАР</vt:lpstr>
      <vt:lpstr>АСФИКСИЯ НОВОРОЖДЕННОГО</vt:lpstr>
      <vt:lpstr>АСФИКСИЯ НОВОРОЖДЕННОГО</vt:lpstr>
      <vt:lpstr>причины</vt:lpstr>
      <vt:lpstr>Факторы и группа риска</vt:lpstr>
      <vt:lpstr>Механизм развития</vt:lpstr>
      <vt:lpstr>Степени тяжести</vt:lpstr>
      <vt:lpstr>Принципы организации первичной реанимационной помощи новорожденным</vt:lpstr>
      <vt:lpstr>Подготовка к родам</vt:lpstr>
      <vt:lpstr>После рождения ребенка</vt:lpstr>
      <vt:lpstr>Интерпретация оценки по Апгар</vt:lpstr>
      <vt:lpstr>первичная реанимация новорожденных</vt:lpstr>
      <vt:lpstr>Организация специализированного ухода</vt:lpstr>
      <vt:lpstr>Применение лекарственных средств  (лекарственная терапия)</vt:lpstr>
      <vt:lpstr>Применение лекарственных средств  (лекарственная терапия)</vt:lpstr>
      <vt:lpstr>КРИТЕРИИ ЭФФЕКТИВНОСТИ РЕАНИМАЦИОННЫХ МЕРОПРИЯТИЙ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НО НМК</dc:title>
  <dc:creator>132</dc:creator>
  <cp:lastModifiedBy>132</cp:lastModifiedBy>
  <cp:revision>51</cp:revision>
  <dcterms:created xsi:type="dcterms:W3CDTF">2018-01-07T15:19:11Z</dcterms:created>
  <dcterms:modified xsi:type="dcterms:W3CDTF">2018-01-08T19:51:02Z</dcterms:modified>
</cp:coreProperties>
</file>